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9"/>
  </p:notesMasterIdLst>
  <p:sldIdLst>
    <p:sldId id="256" r:id="rId2"/>
    <p:sldId id="257" r:id="rId3"/>
    <p:sldId id="276" r:id="rId4"/>
    <p:sldId id="269" r:id="rId5"/>
    <p:sldId id="271" r:id="rId6"/>
    <p:sldId id="270" r:id="rId7"/>
    <p:sldId id="258" r:id="rId8"/>
    <p:sldId id="259" r:id="rId9"/>
    <p:sldId id="260" r:id="rId10"/>
    <p:sldId id="261" r:id="rId11"/>
    <p:sldId id="277" r:id="rId12"/>
    <p:sldId id="262" r:id="rId13"/>
    <p:sldId id="263" r:id="rId14"/>
    <p:sldId id="265" r:id="rId15"/>
    <p:sldId id="266" r:id="rId16"/>
    <p:sldId id="272" r:id="rId17"/>
    <p:sldId id="26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CB"/>
    <a:srgbClr val="7DA9C1"/>
    <a:srgbClr val="92C3DF"/>
    <a:srgbClr val="87B9D9"/>
    <a:srgbClr val="A1C8DF"/>
    <a:srgbClr val="ABCEDE"/>
    <a:srgbClr val="74AED8"/>
    <a:srgbClr val="FF9966"/>
    <a:srgbClr val="FFCC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1F156-7CCF-4B47-89F8-037366038301}" type="datetimeFigureOut">
              <a:rPr lang="en-US" smtClean="0"/>
              <a:t>4/23/2021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CBD55-0111-4C4B-BCEE-BC7537C24A0A}" type="slidenum">
              <a:rPr lang="en-US" smtClean="0"/>
              <a:t>‹#›</a:t>
            </a:fld>
            <a:endParaRPr lang="en-US"/>
          </a:p>
        </p:txBody>
      </p:sp>
    </p:spTree>
    <p:extLst>
      <p:ext uri="{BB962C8B-B14F-4D97-AF65-F5344CB8AC3E}">
        <p14:creationId xmlns:p14="http://schemas.microsoft.com/office/powerpoint/2010/main" val="352563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2CBD55-0111-4C4B-BCEE-BC7537C24A0A}" type="slidenum">
              <a:rPr lang="en-US" smtClean="0"/>
              <a:t>12</a:t>
            </a:fld>
            <a:endParaRPr lang="en-US"/>
          </a:p>
        </p:txBody>
      </p:sp>
    </p:spTree>
    <p:extLst>
      <p:ext uri="{BB962C8B-B14F-4D97-AF65-F5344CB8AC3E}">
        <p14:creationId xmlns:p14="http://schemas.microsoft.com/office/powerpoint/2010/main" val="2067055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15622B-5978-4F5E-91E0-0925195FC700}" type="datetimeFigureOut">
              <a:rPr lang="en-US" smtClean="0"/>
              <a:pPr/>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21539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5622B-5978-4F5E-91E0-0925195FC700}" type="datetimeFigureOut">
              <a:rPr lang="en-US" smtClean="0"/>
              <a:pPr/>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184922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5622B-5978-4F5E-91E0-0925195FC700}" type="datetimeFigureOut">
              <a:rPr lang="en-US" smtClean="0"/>
              <a:pPr/>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113973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15622B-5978-4F5E-91E0-0925195FC700}" type="datetimeFigureOut">
              <a:rPr lang="en-US" smtClean="0"/>
              <a:pPr/>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191597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15622B-5978-4F5E-91E0-0925195FC700}" type="datetimeFigureOut">
              <a:rPr lang="en-US" smtClean="0"/>
              <a:pPr/>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101681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15622B-5978-4F5E-91E0-0925195FC700}" type="datetimeFigureOut">
              <a:rPr lang="en-US" smtClean="0"/>
              <a:pPr/>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608752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15622B-5978-4F5E-91E0-0925195FC700}" type="datetimeFigureOut">
              <a:rPr lang="en-US" smtClean="0"/>
              <a:pPr/>
              <a:t>4/23/2021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265067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15622B-5978-4F5E-91E0-0925195FC700}" type="datetimeFigureOut">
              <a:rPr lang="en-US" smtClean="0"/>
              <a:pPr/>
              <a:t>4/23/2021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110710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15622B-5978-4F5E-91E0-0925195FC700}" type="datetimeFigureOut">
              <a:rPr lang="en-US" smtClean="0"/>
              <a:pPr/>
              <a:t>4/23/2021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2411824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215622B-5978-4F5E-91E0-0925195FC700}" type="datetimeFigureOut">
              <a:rPr lang="en-US" smtClean="0"/>
              <a:pPr/>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2033154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215622B-5978-4F5E-91E0-0925195FC700}" type="datetimeFigureOut">
              <a:rPr lang="en-US" smtClean="0"/>
              <a:pPr/>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A04E-050D-40D2-8551-92AB6C49E581}" type="slidenum">
              <a:rPr lang="en-US" smtClean="0"/>
              <a:pPr/>
              <a:t>‹#›</a:t>
            </a:fld>
            <a:endParaRPr lang="en-US"/>
          </a:p>
        </p:txBody>
      </p:sp>
    </p:spTree>
    <p:extLst>
      <p:ext uri="{BB962C8B-B14F-4D97-AF65-F5344CB8AC3E}">
        <p14:creationId xmlns:p14="http://schemas.microsoft.com/office/powerpoint/2010/main" val="570922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215622B-5978-4F5E-91E0-0925195FC700}" type="datetimeFigureOut">
              <a:rPr lang="en-US" smtClean="0"/>
              <a:pPr/>
              <a:t>4/23/2021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C1A04E-050D-40D2-8551-92AB6C49E581}" type="slidenum">
              <a:rPr lang="en-US" smtClean="0"/>
              <a:pPr/>
              <a:t>‹#›</a:t>
            </a:fld>
            <a:endParaRPr lang="en-US"/>
          </a:p>
        </p:txBody>
      </p:sp>
    </p:spTree>
    <p:extLst>
      <p:ext uri="{BB962C8B-B14F-4D97-AF65-F5344CB8AC3E}">
        <p14:creationId xmlns:p14="http://schemas.microsoft.com/office/powerpoint/2010/main" val="28768714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wmf"/><Relationship Id="rId4" Type="http://schemas.openxmlformats.org/officeDocument/2006/relationships/image" Target="../media/image51.wmf"/></Relationships>
</file>

<file path=ppt/slides/_rels/slide1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gif"/><Relationship Id="rId7" Type="http://schemas.openxmlformats.org/officeDocument/2006/relationships/image" Target="../media/image9.gi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gi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18" y="-76200"/>
            <a:ext cx="9144000" cy="1828800"/>
          </a:xfrm>
          <a:ln>
            <a:noFill/>
          </a:ln>
        </p:spPr>
        <p:txBody>
          <a:bodyPr>
            <a:noAutofit/>
          </a:bodyPr>
          <a:lstStyle/>
          <a:p>
            <a:pPr algn="ctr">
              <a:lnSpc>
                <a:spcPct val="100000"/>
              </a:lnSpc>
            </a:pPr>
            <a:r>
              <a:rPr lang="en-US" sz="5000" b="1" dirty="0" smtClean="0">
                <a:ln>
                  <a:solidFill>
                    <a:schemeClr val="accent1"/>
                  </a:solidFill>
                </a:ln>
                <a:solidFill>
                  <a:srgbClr val="0083CB"/>
                </a:solidFill>
                <a:latin typeface="Verdana" panose="020B0604030504040204" pitchFamily="34" charset="0"/>
                <a:ea typeface="Verdana" panose="020B0604030504040204" pitchFamily="34" charset="0"/>
              </a:rPr>
              <a:t>Magnificent Meteorology</a:t>
            </a:r>
            <a:endParaRPr lang="en-US" sz="5000" b="1" dirty="0">
              <a:ln>
                <a:solidFill>
                  <a:schemeClr val="accent1"/>
                </a:solidFill>
              </a:ln>
              <a:solidFill>
                <a:srgbClr val="0083CB"/>
              </a:solidFill>
              <a:latin typeface="Verdana" panose="020B0604030504040204" pitchFamily="34" charset="0"/>
              <a:ea typeface="Verdana" panose="020B0604030504040204" pitchFamily="34" charset="0"/>
            </a:endParaRPr>
          </a:p>
        </p:txBody>
      </p:sp>
      <p:pic>
        <p:nvPicPr>
          <p:cNvPr id="7" name="Picture 6"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02901"/>
            <a:ext cx="3527949" cy="1005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00200" y="5034434"/>
            <a:ext cx="1676400" cy="369332"/>
          </a:xfrm>
          <a:prstGeom prst="rect">
            <a:avLst/>
          </a:prstGeom>
          <a:noFill/>
        </p:spPr>
        <p:txBody>
          <a:bodyPr wrap="square" rtlCol="0">
            <a:spAutoFit/>
          </a:bodyPr>
          <a:lstStyle/>
          <a:p>
            <a:r>
              <a:rPr lang="en-US" b="1" dirty="0" smtClean="0">
                <a:solidFill>
                  <a:schemeClr val="bg1"/>
                </a:solidFill>
              </a:rPr>
              <a:t>Presented by:</a:t>
            </a:r>
            <a:endParaRPr lang="en-US" b="1" dirty="0">
              <a:solidFill>
                <a:schemeClr val="bg1"/>
              </a:solidFill>
            </a:endParaRPr>
          </a:p>
        </p:txBody>
      </p:sp>
      <p:sp>
        <p:nvSpPr>
          <p:cNvPr id="10" name="TextBox 9"/>
          <p:cNvSpPr txBox="1"/>
          <p:nvPr/>
        </p:nvSpPr>
        <p:spPr>
          <a:xfrm>
            <a:off x="5638800" y="5028769"/>
            <a:ext cx="2088873" cy="369332"/>
          </a:xfrm>
          <a:prstGeom prst="rect">
            <a:avLst/>
          </a:prstGeom>
          <a:noFill/>
        </p:spPr>
        <p:txBody>
          <a:bodyPr wrap="square" rtlCol="0">
            <a:spAutoFit/>
          </a:bodyPr>
          <a:lstStyle/>
          <a:p>
            <a:r>
              <a:rPr lang="en-US" b="1" dirty="0" smtClean="0">
                <a:solidFill>
                  <a:schemeClr val="bg1"/>
                </a:solidFill>
              </a:rPr>
              <a:t>In partnership with:</a:t>
            </a:r>
            <a:endParaRPr lang="en-US" b="1" dirty="0">
              <a:solidFill>
                <a:schemeClr val="bg1"/>
              </a:solidFill>
            </a:endParaRPr>
          </a:p>
        </p:txBody>
      </p:sp>
      <p:pic>
        <p:nvPicPr>
          <p:cNvPr id="11" name="Picture 10"/>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5181600" y="5382861"/>
            <a:ext cx="3428054" cy="16459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High Level Clouds</a:t>
            </a:r>
            <a:endParaRPr lang="en-US" sz="5000" b="1" dirty="0">
              <a:solidFill>
                <a:srgbClr val="0083CB"/>
              </a:solidFill>
              <a:latin typeface="Verdana" panose="020B0604030504040204" pitchFamily="34" charset="0"/>
              <a:ea typeface="Verdana" panose="020B0604030504040204" pitchFamily="34" charset="0"/>
            </a:endParaRPr>
          </a:p>
        </p:txBody>
      </p:sp>
      <p:sp>
        <p:nvSpPr>
          <p:cNvPr id="5" name="Content Placeholder 2"/>
          <p:cNvSpPr>
            <a:spLocks noGrp="1"/>
          </p:cNvSpPr>
          <p:nvPr>
            <p:ph idx="1"/>
          </p:nvPr>
        </p:nvSpPr>
        <p:spPr>
          <a:xfrm>
            <a:off x="304801" y="1905000"/>
            <a:ext cx="4118680" cy="1478280"/>
          </a:xfrm>
          <a:ln>
            <a:solidFill>
              <a:srgbClr val="0083CB"/>
            </a:solidFill>
          </a:ln>
        </p:spPr>
        <p:txBody>
          <a:bodyPr wrap="square" lIns="45720" rIns="45720">
            <a:normAutofit/>
          </a:bodyPr>
          <a:lstStyle/>
          <a:p>
            <a:pPr marL="0" indent="0">
              <a:buNone/>
            </a:pPr>
            <a:r>
              <a:rPr lang="en-US" sz="1600" b="1" dirty="0" smtClean="0">
                <a:solidFill>
                  <a:srgbClr val="0083CB"/>
                </a:solidFill>
                <a:latin typeface="Verdana" panose="020B0604030504040204" pitchFamily="34" charset="0"/>
                <a:ea typeface="Verdana" panose="020B0604030504040204" pitchFamily="34" charset="0"/>
              </a:rPr>
              <a:t>Cirrus</a:t>
            </a:r>
            <a:r>
              <a:rPr lang="en-US" sz="1600" dirty="0" smtClean="0">
                <a:solidFill>
                  <a:schemeClr val="bg1"/>
                </a:solidFill>
                <a:latin typeface="Verdana" panose="020B0604030504040204" pitchFamily="34" charset="0"/>
                <a:ea typeface="Verdana" panose="020B0604030504040204" pitchFamily="34" charset="0"/>
              </a:rPr>
              <a:t> clouds are thin, wispy clouds blown by high winds into long streamers. They usually form above 18,000 ft. Cirrus clouds usually move across the sky from west to east. They usually mean fair to pleasant weather.</a:t>
            </a:r>
            <a:endParaRPr lang="en-US" dirty="0"/>
          </a:p>
        </p:txBody>
      </p:sp>
      <p:sp>
        <p:nvSpPr>
          <p:cNvPr id="6" name="Content Placeholder 2"/>
          <p:cNvSpPr txBox="1">
            <a:spLocks/>
          </p:cNvSpPr>
          <p:nvPr/>
        </p:nvSpPr>
        <p:spPr>
          <a:xfrm>
            <a:off x="304802" y="4275567"/>
            <a:ext cx="4118680" cy="2105025"/>
          </a:xfrm>
          <a:prstGeom prst="rect">
            <a:avLst/>
          </a:prstGeom>
          <a:ln>
            <a:solidFill>
              <a:srgbClr val="0083CB"/>
            </a:solidFill>
          </a:ln>
        </p:spPr>
        <p:txBody>
          <a:bodyPr vert="horz" wrap="square" lIns="45720" rIns="45720">
            <a:normAutofit/>
          </a:bodyPr>
          <a:lstStyle/>
          <a:p>
            <a:r>
              <a:rPr lang="en-US" sz="1600" b="1" dirty="0">
                <a:solidFill>
                  <a:srgbClr val="0083CB"/>
                </a:solidFill>
                <a:latin typeface="Verdana" panose="020B0604030504040204" pitchFamily="34" charset="0"/>
                <a:ea typeface="Verdana" panose="020B0604030504040204" pitchFamily="34" charset="0"/>
              </a:rPr>
              <a:t>Cirrocumulus</a:t>
            </a:r>
            <a:r>
              <a:rPr lang="en-US" sz="1600" dirty="0">
                <a:solidFill>
                  <a:schemeClr val="bg1"/>
                </a:solidFill>
                <a:latin typeface="Verdana" panose="020B0604030504040204" pitchFamily="34" charset="0"/>
                <a:ea typeface="Verdana" panose="020B0604030504040204" pitchFamily="34" charset="0"/>
              </a:rPr>
              <a:t> clouds </a:t>
            </a:r>
            <a:r>
              <a:rPr lang="en-US" sz="1600" dirty="0" smtClean="0">
                <a:solidFill>
                  <a:schemeClr val="bg1"/>
                </a:solidFill>
                <a:latin typeface="Verdana" panose="020B0604030504040204" pitchFamily="34" charset="0"/>
                <a:ea typeface="Verdana" panose="020B0604030504040204" pitchFamily="34" charset="0"/>
              </a:rPr>
              <a:t>appear </a:t>
            </a:r>
            <a:r>
              <a:rPr lang="en-US" sz="1600" dirty="0">
                <a:solidFill>
                  <a:schemeClr val="bg1"/>
                </a:solidFill>
                <a:latin typeface="Verdana" panose="020B0604030504040204" pitchFamily="34" charset="0"/>
                <a:ea typeface="Verdana" panose="020B0604030504040204" pitchFamily="34" charset="0"/>
              </a:rPr>
              <a:t>as small, rounded white puffs. The small ripples in the cirrocumulus sometimes resemble the scales of a fish. A sky with cirrocumulus clouds is sometimes referred to as a "mackerel sky."  The bases of these clouds usually form above 18,000 ft</a:t>
            </a:r>
            <a:r>
              <a:rPr lang="en-US" sz="1600" dirty="0" smtClean="0">
                <a:solidFill>
                  <a:schemeClr val="bg1"/>
                </a:solidFill>
                <a:latin typeface="Verdana" panose="020B0604030504040204" pitchFamily="34" charset="0"/>
                <a:ea typeface="Verdana" panose="020B0604030504040204" pitchFamily="34" charset="0"/>
              </a:rPr>
              <a:t>.</a:t>
            </a:r>
            <a:endParaRPr lang="en-US" sz="1600" dirty="0">
              <a:solidFill>
                <a:schemeClr val="bg1"/>
              </a:solidFill>
              <a:latin typeface="Verdana" panose="020B0604030504040204" pitchFamily="34" charset="0"/>
              <a:ea typeface="Verdana" panose="020B0604030504040204" pitchFamily="34" charset="0"/>
            </a:endParaRPr>
          </a:p>
        </p:txBody>
      </p:sp>
      <p:pic>
        <p:nvPicPr>
          <p:cNvPr id="3075" name="Picture 3" descr="cirrus"/>
          <p:cNvPicPr>
            <a:picLocks noChangeAspect="1" noChangeArrowheads="1"/>
          </p:cNvPicPr>
          <p:nvPr/>
        </p:nvPicPr>
        <p:blipFill>
          <a:blip r:embed="rId2" cstate="print"/>
          <a:srcRect/>
          <a:stretch>
            <a:fillRect/>
          </a:stretch>
        </p:blipFill>
        <p:spPr bwMode="auto">
          <a:xfrm>
            <a:off x="6764601" y="2103120"/>
            <a:ext cx="2072124"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cirrus"/>
          <p:cNvPicPr>
            <a:picLocks noChangeAspect="1" noChangeArrowheads="1"/>
          </p:cNvPicPr>
          <p:nvPr/>
        </p:nvPicPr>
        <p:blipFill>
          <a:blip r:embed="rId3" cstate="print"/>
          <a:srcRect/>
          <a:stretch>
            <a:fillRect/>
          </a:stretch>
        </p:blipFill>
        <p:spPr bwMode="auto">
          <a:xfrm>
            <a:off x="4625714" y="2103120"/>
            <a:ext cx="1936652"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irruscum"/>
          <p:cNvPicPr>
            <a:picLocks noChangeAspect="1" noChangeArrowheads="1"/>
          </p:cNvPicPr>
          <p:nvPr/>
        </p:nvPicPr>
        <p:blipFill>
          <a:blip r:embed="rId4" cstate="print"/>
          <a:srcRect/>
          <a:stretch>
            <a:fillRect/>
          </a:stretch>
        </p:blipFill>
        <p:spPr bwMode="auto">
          <a:xfrm>
            <a:off x="6858000" y="4728268"/>
            <a:ext cx="1885326"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makeral"/>
          <p:cNvPicPr>
            <a:picLocks noChangeAspect="1" noChangeArrowheads="1"/>
          </p:cNvPicPr>
          <p:nvPr/>
        </p:nvPicPr>
        <p:blipFill>
          <a:blip r:embed="rId5" cstate="print"/>
          <a:srcRect/>
          <a:stretch>
            <a:fillRect/>
          </a:stretch>
        </p:blipFill>
        <p:spPr bwMode="auto">
          <a:xfrm>
            <a:off x="4668982" y="4728268"/>
            <a:ext cx="1943517"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A9C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55" y="285517"/>
            <a:ext cx="7886700" cy="978266"/>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Precipitation</a:t>
            </a:r>
            <a:endParaRPr lang="en-US" sz="5000" b="1" dirty="0">
              <a:solidFill>
                <a:srgbClr val="0083CB"/>
              </a:solidFill>
              <a:latin typeface="Verdana" panose="020B0604030504040204" pitchFamily="34" charset="0"/>
              <a:ea typeface="Verdana" panose="020B0604030504040204" pitchFamily="34" charset="0"/>
            </a:endParaRPr>
          </a:p>
        </p:txBody>
      </p:sp>
      <p:sp>
        <p:nvSpPr>
          <p:cNvPr id="5" name="TextBox 4"/>
          <p:cNvSpPr txBox="1"/>
          <p:nvPr/>
        </p:nvSpPr>
        <p:spPr>
          <a:xfrm>
            <a:off x="838200" y="1418247"/>
            <a:ext cx="7979360" cy="1200329"/>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rPr>
              <a:t>Any type of water that falls from clouds is called </a:t>
            </a:r>
            <a:r>
              <a:rPr lang="en-US" b="1" dirty="0" smtClean="0">
                <a:solidFill>
                  <a:srgbClr val="0083CB"/>
                </a:solidFill>
                <a:latin typeface="Verdana" panose="020B0604030504040204" pitchFamily="34" charset="0"/>
                <a:ea typeface="Verdana" panose="020B0604030504040204" pitchFamily="34" charset="0"/>
              </a:rPr>
              <a:t>precipitation</a:t>
            </a:r>
            <a:r>
              <a:rPr lang="en-US" dirty="0" smtClean="0">
                <a:solidFill>
                  <a:schemeClr val="bg1"/>
                </a:solidFill>
                <a:latin typeface="Verdana" panose="020B0604030504040204" pitchFamily="34" charset="0"/>
                <a:ea typeface="Verdana" panose="020B0604030504040204" pitchFamily="34" charset="0"/>
              </a:rPr>
              <a:t>.</a:t>
            </a:r>
          </a:p>
          <a:p>
            <a:r>
              <a:rPr lang="en-US" dirty="0">
                <a:solidFill>
                  <a:schemeClr val="bg1"/>
                </a:solidFill>
                <a:latin typeface="Verdana" panose="020B0604030504040204" pitchFamily="34" charset="0"/>
                <a:ea typeface="Verdana" panose="020B0604030504040204" pitchFamily="34" charset="0"/>
              </a:rPr>
              <a:t>When clouds get too full, water droplets bump together creating bigger water droplets that are too heavy for the cloud to hold.  </a:t>
            </a:r>
          </a:p>
          <a:p>
            <a:endParaRPr lang="en-US" dirty="0"/>
          </a:p>
        </p:txBody>
      </p:sp>
      <p:pic>
        <p:nvPicPr>
          <p:cNvPr id="3074" name="Picture 2" descr="Best hurricane GIFs - Primo GIF - Latest Animated GIF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7001" y="193008"/>
            <a:ext cx="1097279" cy="1097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438400"/>
            <a:ext cx="7803556" cy="2666305"/>
          </a:xfrm>
          <a:prstGeom prst="rect">
            <a:avLst/>
          </a:prstGeom>
        </p:spPr>
      </p:pic>
      <p:pic>
        <p:nvPicPr>
          <p:cNvPr id="4100" name="Picture 4" descr="It's hail season. Are you prepare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03" r="21578"/>
          <a:stretch/>
        </p:blipFill>
        <p:spPr bwMode="auto">
          <a:xfrm>
            <a:off x="6863702" y="5259169"/>
            <a:ext cx="1791789"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2" name="Picture 6" descr="Sleet | meteorology | Britann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8201" y="5259169"/>
            <a:ext cx="1828800"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4" name="Picture 8" descr="It is Snowing Outside Today - Winter Weather Related Si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701" y="5259169"/>
            <a:ext cx="1828799"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6" name="Picture 10" descr="Renewable energy generator powered by rainfall developed by City University  of Hong Kong scientis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955" r="5882"/>
          <a:stretch/>
        </p:blipFill>
        <p:spPr bwMode="auto">
          <a:xfrm>
            <a:off x="468190" y="5259169"/>
            <a:ext cx="1817810"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18879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464" y="2310"/>
            <a:ext cx="7886700" cy="1101164"/>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Weather Instruments</a:t>
            </a:r>
            <a:endParaRPr lang="en-US" sz="5000" b="1" dirty="0">
              <a:solidFill>
                <a:srgbClr val="0083CB"/>
              </a:solidFill>
              <a:latin typeface="Verdana" panose="020B0604030504040204" pitchFamily="34" charset="0"/>
              <a:ea typeface="Verdana" panose="020B0604030504040204" pitchFamily="34" charset="0"/>
            </a:endParaRPr>
          </a:p>
        </p:txBody>
      </p:sp>
      <p:pic>
        <p:nvPicPr>
          <p:cNvPr id="1029" name="Picture 5" descr="weathermaps2001"/>
          <p:cNvPicPr>
            <a:picLocks noChangeAspect="1" noChangeArrowheads="1"/>
          </p:cNvPicPr>
          <p:nvPr/>
        </p:nvPicPr>
        <p:blipFill>
          <a:blip r:embed="rId3" cstate="print"/>
          <a:srcRect/>
          <a:stretch>
            <a:fillRect/>
          </a:stretch>
        </p:blipFill>
        <p:spPr bwMode="auto">
          <a:xfrm>
            <a:off x="304452" y="5500434"/>
            <a:ext cx="840470" cy="8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421089" y="943059"/>
            <a:ext cx="7483663" cy="5801588"/>
          </a:xfrm>
          <a:prstGeom prst="rect">
            <a:avLst/>
          </a:prstGeom>
          <a:noFill/>
        </p:spPr>
        <p:txBody>
          <a:bodyPr wrap="square" rtlCol="0">
            <a:spAutoFit/>
          </a:bodyPr>
          <a:lstStyle/>
          <a:p>
            <a:r>
              <a:rPr lang="en-US" sz="2200" b="1" dirty="0" smtClean="0">
                <a:solidFill>
                  <a:srgbClr val="0083CB"/>
                </a:solidFill>
                <a:latin typeface="Verdana" panose="020B0604030504040204" pitchFamily="34" charset="0"/>
                <a:ea typeface="Verdana" panose="020B0604030504040204" pitchFamily="34" charset="0"/>
              </a:rPr>
              <a:t>Thermometer</a:t>
            </a:r>
            <a:r>
              <a:rPr lang="en-US" sz="2200" dirty="0" smtClean="0">
                <a:solidFill>
                  <a:schemeClr val="bg1"/>
                </a:solidFill>
                <a:latin typeface="Verdana" panose="020B0604030504040204" pitchFamily="34" charset="0"/>
                <a:ea typeface="Verdana" panose="020B0604030504040204" pitchFamily="34" charset="0"/>
              </a:rPr>
              <a:t> </a:t>
            </a:r>
            <a:r>
              <a:rPr lang="en-US" sz="2200" dirty="0">
                <a:solidFill>
                  <a:schemeClr val="bg1"/>
                </a:solidFill>
                <a:latin typeface="Verdana" panose="020B0604030504040204" pitchFamily="34" charset="0"/>
                <a:ea typeface="Verdana" panose="020B0604030504040204" pitchFamily="34" charset="0"/>
              </a:rPr>
              <a:t>- </a:t>
            </a:r>
            <a:r>
              <a:rPr lang="en-US" sz="2200" dirty="0" smtClean="0">
                <a:solidFill>
                  <a:schemeClr val="bg1"/>
                </a:solidFill>
                <a:latin typeface="Verdana" panose="020B0604030504040204" pitchFamily="34" charset="0"/>
                <a:ea typeface="Verdana" panose="020B0604030504040204" pitchFamily="34" charset="0"/>
              </a:rPr>
              <a:t>An </a:t>
            </a:r>
            <a:r>
              <a:rPr lang="en-US" sz="2200" dirty="0">
                <a:solidFill>
                  <a:schemeClr val="bg1"/>
                </a:solidFill>
                <a:latin typeface="Verdana" panose="020B0604030504040204" pitchFamily="34" charset="0"/>
                <a:ea typeface="Verdana" panose="020B0604030504040204" pitchFamily="34" charset="0"/>
              </a:rPr>
              <a:t>instrument that measures </a:t>
            </a:r>
            <a:r>
              <a:rPr lang="en-US" sz="2200" dirty="0" smtClean="0">
                <a:solidFill>
                  <a:schemeClr val="bg1"/>
                </a:solidFill>
                <a:latin typeface="Verdana" panose="020B0604030504040204" pitchFamily="34" charset="0"/>
                <a:ea typeface="Verdana" panose="020B0604030504040204" pitchFamily="34" charset="0"/>
              </a:rPr>
              <a:t>how hot or cold the air temperature is at the time.</a:t>
            </a:r>
          </a:p>
          <a:p>
            <a:endParaRPr lang="en-US" sz="2700" dirty="0" smtClean="0">
              <a:solidFill>
                <a:schemeClr val="bg1"/>
              </a:solidFill>
              <a:latin typeface="Verdana" panose="020B0604030504040204" pitchFamily="34" charset="0"/>
              <a:ea typeface="Verdana" panose="020B0604030504040204" pitchFamily="34" charset="0"/>
            </a:endParaRPr>
          </a:p>
          <a:p>
            <a:r>
              <a:rPr lang="en-US" sz="2200" b="1" dirty="0" smtClean="0">
                <a:solidFill>
                  <a:srgbClr val="0083CB"/>
                </a:solidFill>
                <a:latin typeface="Verdana" panose="020B0604030504040204" pitchFamily="34" charset="0"/>
                <a:ea typeface="Verdana" panose="020B0604030504040204" pitchFamily="34" charset="0"/>
              </a:rPr>
              <a:t>Anemometer</a:t>
            </a:r>
            <a:r>
              <a:rPr lang="en-US" sz="2200" dirty="0" smtClean="0">
                <a:solidFill>
                  <a:schemeClr val="bg1"/>
                </a:solidFill>
                <a:latin typeface="Verdana" panose="020B0604030504040204" pitchFamily="34" charset="0"/>
                <a:ea typeface="Verdana" panose="020B0604030504040204" pitchFamily="34" charset="0"/>
              </a:rPr>
              <a:t> </a:t>
            </a:r>
            <a:r>
              <a:rPr lang="en-US" sz="2200" dirty="0">
                <a:solidFill>
                  <a:schemeClr val="bg1"/>
                </a:solidFill>
                <a:latin typeface="Verdana" panose="020B0604030504040204" pitchFamily="34" charset="0"/>
                <a:ea typeface="Verdana" panose="020B0604030504040204" pitchFamily="34" charset="0"/>
              </a:rPr>
              <a:t>- A weather instrument that measures the wind speed.</a:t>
            </a:r>
            <a:r>
              <a:rPr lang="en-US" sz="2300" dirty="0">
                <a:solidFill>
                  <a:schemeClr val="bg1"/>
                </a:solidFill>
                <a:latin typeface="Verdana" panose="020B0604030504040204" pitchFamily="34" charset="0"/>
                <a:ea typeface="Verdana" panose="020B0604030504040204" pitchFamily="34" charset="0"/>
              </a:rPr>
              <a:t>	</a:t>
            </a:r>
            <a:endParaRPr lang="en-US" sz="2300" dirty="0" smtClean="0">
              <a:solidFill>
                <a:schemeClr val="bg1"/>
              </a:solidFill>
              <a:latin typeface="Verdana" panose="020B0604030504040204" pitchFamily="34" charset="0"/>
              <a:ea typeface="Verdana" panose="020B0604030504040204" pitchFamily="34" charset="0"/>
            </a:endParaRPr>
          </a:p>
          <a:p>
            <a:endParaRPr lang="en-US" sz="2700" dirty="0" smtClean="0">
              <a:solidFill>
                <a:schemeClr val="bg1"/>
              </a:solidFill>
              <a:latin typeface="Verdana" panose="020B0604030504040204" pitchFamily="34" charset="0"/>
              <a:ea typeface="Verdana" panose="020B0604030504040204" pitchFamily="34" charset="0"/>
            </a:endParaRPr>
          </a:p>
          <a:p>
            <a:r>
              <a:rPr lang="en-US" sz="2200" b="1" dirty="0" smtClean="0">
                <a:solidFill>
                  <a:srgbClr val="0083CB"/>
                </a:solidFill>
                <a:latin typeface="Verdana" panose="020B0604030504040204" pitchFamily="34" charset="0"/>
                <a:ea typeface="Verdana" panose="020B0604030504040204" pitchFamily="34" charset="0"/>
              </a:rPr>
              <a:t>Barometer</a:t>
            </a:r>
            <a:r>
              <a:rPr lang="en-US" sz="2200" dirty="0" smtClean="0">
                <a:solidFill>
                  <a:schemeClr val="bg1"/>
                </a:solidFill>
                <a:latin typeface="Verdana" panose="020B0604030504040204" pitchFamily="34" charset="0"/>
                <a:ea typeface="Verdana" panose="020B0604030504040204" pitchFamily="34" charset="0"/>
              </a:rPr>
              <a:t> </a:t>
            </a:r>
            <a:r>
              <a:rPr lang="en-US" sz="2200" dirty="0">
                <a:solidFill>
                  <a:schemeClr val="bg1"/>
                </a:solidFill>
                <a:latin typeface="Verdana" panose="020B0604030504040204" pitchFamily="34" charset="0"/>
                <a:ea typeface="Verdana" panose="020B0604030504040204" pitchFamily="34" charset="0"/>
              </a:rPr>
              <a:t>- An instrument that measures air </a:t>
            </a:r>
            <a:r>
              <a:rPr lang="en-US" sz="2200" dirty="0" smtClean="0">
                <a:solidFill>
                  <a:schemeClr val="bg1"/>
                </a:solidFill>
                <a:latin typeface="Verdana" panose="020B0604030504040204" pitchFamily="34" charset="0"/>
                <a:ea typeface="Verdana" panose="020B0604030504040204" pitchFamily="34" charset="0"/>
              </a:rPr>
              <a:t>pressure. </a:t>
            </a:r>
          </a:p>
          <a:p>
            <a:endParaRPr lang="en-US" sz="2800" dirty="0" smtClean="0">
              <a:solidFill>
                <a:schemeClr val="bg1"/>
              </a:solidFill>
              <a:latin typeface="Verdana" panose="020B0604030504040204" pitchFamily="34" charset="0"/>
              <a:ea typeface="Verdana" panose="020B0604030504040204" pitchFamily="34" charset="0"/>
            </a:endParaRPr>
          </a:p>
          <a:p>
            <a:r>
              <a:rPr lang="en-US" sz="2200" b="1" dirty="0" smtClean="0">
                <a:solidFill>
                  <a:srgbClr val="0083CB"/>
                </a:solidFill>
                <a:latin typeface="Verdana" panose="020B0604030504040204" pitchFamily="34" charset="0"/>
                <a:ea typeface="Verdana" panose="020B0604030504040204" pitchFamily="34" charset="0"/>
              </a:rPr>
              <a:t>Hygrometer</a:t>
            </a:r>
            <a:r>
              <a:rPr lang="en-US" sz="2200" dirty="0" smtClean="0">
                <a:solidFill>
                  <a:schemeClr val="bg1"/>
                </a:solidFill>
                <a:latin typeface="Verdana" panose="020B0604030504040204" pitchFamily="34" charset="0"/>
                <a:ea typeface="Verdana" panose="020B0604030504040204" pitchFamily="34" charset="0"/>
              </a:rPr>
              <a:t> </a:t>
            </a:r>
            <a:r>
              <a:rPr lang="en-US" sz="2200" dirty="0">
                <a:solidFill>
                  <a:schemeClr val="bg1"/>
                </a:solidFill>
                <a:latin typeface="Verdana" panose="020B0604030504040204" pitchFamily="34" charset="0"/>
                <a:ea typeface="Verdana" panose="020B0604030504040204" pitchFamily="34" charset="0"/>
              </a:rPr>
              <a:t>- An instrument that measures the </a:t>
            </a:r>
            <a:r>
              <a:rPr lang="en-US" sz="2200" dirty="0" smtClean="0">
                <a:solidFill>
                  <a:schemeClr val="bg1"/>
                </a:solidFill>
                <a:latin typeface="Verdana" panose="020B0604030504040204" pitchFamily="34" charset="0"/>
                <a:ea typeface="Verdana" panose="020B0604030504040204" pitchFamily="34" charset="0"/>
              </a:rPr>
              <a:t>humidity, or </a:t>
            </a:r>
            <a:r>
              <a:rPr lang="en-US" sz="2200" dirty="0">
                <a:solidFill>
                  <a:schemeClr val="bg1"/>
                </a:solidFill>
                <a:latin typeface="Verdana" panose="020B0604030504040204" pitchFamily="34" charset="0"/>
                <a:ea typeface="Verdana" panose="020B0604030504040204" pitchFamily="34" charset="0"/>
              </a:rPr>
              <a:t>water vapor content of </a:t>
            </a:r>
            <a:r>
              <a:rPr lang="en-US" sz="2200" dirty="0" smtClean="0">
                <a:solidFill>
                  <a:schemeClr val="bg1"/>
                </a:solidFill>
                <a:latin typeface="Verdana" panose="020B0604030504040204" pitchFamily="34" charset="0"/>
                <a:ea typeface="Verdana" panose="020B0604030504040204" pitchFamily="34" charset="0"/>
              </a:rPr>
              <a:t>the air.</a:t>
            </a:r>
          </a:p>
          <a:p>
            <a:endParaRPr lang="en-US" sz="2300" dirty="0" smtClean="0">
              <a:solidFill>
                <a:schemeClr val="bg1"/>
              </a:solidFill>
              <a:latin typeface="Verdana" panose="020B0604030504040204" pitchFamily="34" charset="0"/>
              <a:ea typeface="Verdana" panose="020B0604030504040204" pitchFamily="34" charset="0"/>
            </a:endParaRPr>
          </a:p>
          <a:p>
            <a:r>
              <a:rPr lang="en-US" sz="2200" b="1" dirty="0" smtClean="0">
                <a:solidFill>
                  <a:srgbClr val="0083CB"/>
                </a:solidFill>
                <a:latin typeface="Verdana" panose="020B0604030504040204" pitchFamily="34" charset="0"/>
                <a:ea typeface="Verdana" panose="020B0604030504040204" pitchFamily="34" charset="0"/>
              </a:rPr>
              <a:t>Radar</a:t>
            </a:r>
            <a:r>
              <a:rPr lang="en-US" sz="2200" dirty="0" smtClean="0">
                <a:solidFill>
                  <a:schemeClr val="bg1"/>
                </a:solidFill>
                <a:latin typeface="Verdana" panose="020B0604030504040204" pitchFamily="34" charset="0"/>
                <a:ea typeface="Verdana" panose="020B0604030504040204" pitchFamily="34" charset="0"/>
              </a:rPr>
              <a:t> </a:t>
            </a:r>
            <a:r>
              <a:rPr lang="en-US" sz="2200" dirty="0">
                <a:solidFill>
                  <a:schemeClr val="bg1"/>
                </a:solidFill>
                <a:latin typeface="Verdana" panose="020B0604030504040204" pitchFamily="34" charset="0"/>
                <a:ea typeface="Verdana" panose="020B0604030504040204" pitchFamily="34" charset="0"/>
              </a:rPr>
              <a:t>- An electronic </a:t>
            </a:r>
            <a:r>
              <a:rPr lang="en-US" sz="2200" dirty="0" smtClean="0">
                <a:solidFill>
                  <a:schemeClr val="bg1"/>
                </a:solidFill>
                <a:latin typeface="Verdana" panose="020B0604030504040204" pitchFamily="34" charset="0"/>
                <a:ea typeface="Verdana" panose="020B0604030504040204" pitchFamily="34" charset="0"/>
              </a:rPr>
              <a:t>instrument that determines </a:t>
            </a:r>
            <a:r>
              <a:rPr lang="en-US" sz="2200" dirty="0">
                <a:solidFill>
                  <a:schemeClr val="bg1"/>
                </a:solidFill>
                <a:latin typeface="Verdana" panose="020B0604030504040204" pitchFamily="34" charset="0"/>
                <a:ea typeface="Verdana" panose="020B0604030504040204" pitchFamily="34" charset="0"/>
              </a:rPr>
              <a:t>the direction and distance of objects </a:t>
            </a:r>
            <a:r>
              <a:rPr lang="en-US" sz="2200" dirty="0" smtClean="0">
                <a:solidFill>
                  <a:schemeClr val="bg1"/>
                </a:solidFill>
                <a:latin typeface="Verdana" panose="020B0604030504040204" pitchFamily="34" charset="0"/>
                <a:ea typeface="Verdana" panose="020B0604030504040204" pitchFamily="34" charset="0"/>
              </a:rPr>
              <a:t>that </a:t>
            </a:r>
            <a:r>
              <a:rPr lang="en-US" sz="2200" dirty="0">
                <a:solidFill>
                  <a:schemeClr val="bg1"/>
                </a:solidFill>
                <a:latin typeface="Verdana" panose="020B0604030504040204" pitchFamily="34" charset="0"/>
                <a:ea typeface="Verdana" panose="020B0604030504040204" pitchFamily="34" charset="0"/>
              </a:rPr>
              <a:t>reflect radio energy back to the radar site. This is what meteorologists use to see rain or snow.</a:t>
            </a:r>
            <a:r>
              <a:rPr lang="en-US" sz="2300" dirty="0">
                <a:solidFill>
                  <a:schemeClr val="bg1"/>
                </a:solidFill>
                <a:latin typeface="Verdana" panose="020B0604030504040204" pitchFamily="34" charset="0"/>
                <a:ea typeface="Verdana" panose="020B0604030504040204" pitchFamily="34" charset="0"/>
              </a:rPr>
              <a:t> </a:t>
            </a:r>
            <a:endParaRPr lang="en-US" sz="2300" dirty="0" smtClean="0">
              <a:solidFill>
                <a:schemeClr val="bg1"/>
              </a:solidFill>
              <a:latin typeface="Verdana" panose="020B0604030504040204" pitchFamily="34" charset="0"/>
              <a:ea typeface="Verdana" panose="020B0604030504040204" pitchFamily="34" charset="0"/>
            </a:endParaRPr>
          </a:p>
        </p:txBody>
      </p:sp>
      <p:pic>
        <p:nvPicPr>
          <p:cNvPr id="3" name="Picture 2" descr="Thermometer on snow shows low temperatures – zero. Low temperatures in  degrees Celsius and fahrenheit. Cold winter weather – zero celsius thirty  two farenheit | Entex Technolog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050"/>
          <a:stretch/>
        </p:blipFill>
        <p:spPr bwMode="auto">
          <a:xfrm>
            <a:off x="290236" y="952295"/>
            <a:ext cx="825882" cy="8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descr="Anemometer Free Stock Photo - Public Domain Pictures"/>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r="29936"/>
          <a:stretch/>
        </p:blipFill>
        <p:spPr bwMode="auto">
          <a:xfrm>
            <a:off x="285287" y="2074781"/>
            <a:ext cx="864908" cy="8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1,564 Barometer Instrument Photos - Free &amp; Royalty-Free Stock Photos from  Dreamsti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452" y="3197268"/>
            <a:ext cx="788465" cy="8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descr="TFA TableStand Chrome Thermo-Hygrometer-45.2033 - The Home Dep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287" y="4334447"/>
            <a:ext cx="822960" cy="8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476631"/>
            <a:ext cx="8229600" cy="704088"/>
          </a:xfrm>
        </p:spPr>
        <p:txBody>
          <a:bodyPr>
            <a:noAutofit/>
          </a:bodyPr>
          <a:lstStyle/>
          <a:p>
            <a:pPr algn="ctr"/>
            <a:r>
              <a:rPr lang="en-US" sz="5000" b="1" dirty="0" smtClean="0">
                <a:solidFill>
                  <a:srgbClr val="0083CB"/>
                </a:solidFill>
                <a:latin typeface="Verdana" panose="020B0604030504040204" pitchFamily="34" charset="0"/>
                <a:ea typeface="Verdana" panose="020B0604030504040204" pitchFamily="34" charset="0"/>
              </a:rPr>
              <a:t>Severe Weather</a:t>
            </a:r>
            <a:endParaRPr lang="en-US" sz="5000" b="1" dirty="0">
              <a:solidFill>
                <a:srgbClr val="0083CB"/>
              </a:solidFill>
              <a:latin typeface="Verdana" panose="020B0604030504040204" pitchFamily="34" charset="0"/>
              <a:ea typeface="Verdana" panose="020B0604030504040204" pitchFamily="34" charset="0"/>
            </a:endParaRPr>
          </a:p>
        </p:txBody>
      </p:sp>
      <p:sp>
        <p:nvSpPr>
          <p:cNvPr id="7" name="TextBox 6"/>
          <p:cNvSpPr txBox="1"/>
          <p:nvPr/>
        </p:nvSpPr>
        <p:spPr>
          <a:xfrm>
            <a:off x="2362200" y="1524000"/>
            <a:ext cx="6477000" cy="4678204"/>
          </a:xfrm>
          <a:prstGeom prst="rect">
            <a:avLst/>
          </a:prstGeom>
          <a:noFill/>
        </p:spPr>
        <p:txBody>
          <a:bodyPr wrap="square" rtlCol="0">
            <a:spAutoFit/>
          </a:bodyPr>
          <a:lstStyle/>
          <a:p>
            <a:r>
              <a:rPr lang="en-US" sz="2000" b="1" dirty="0">
                <a:solidFill>
                  <a:srgbClr val="0083CB"/>
                </a:solidFill>
                <a:latin typeface="Verdana" panose="020B0604030504040204" pitchFamily="34" charset="0"/>
                <a:ea typeface="Verdana" panose="020B0604030504040204" pitchFamily="34" charset="0"/>
              </a:rPr>
              <a:t>Blizzards</a:t>
            </a:r>
            <a:r>
              <a:rPr lang="en-US" sz="2000" dirty="0">
                <a:solidFill>
                  <a:schemeClr val="bg1"/>
                </a:solidFill>
                <a:latin typeface="Verdana" panose="020B0604030504040204" pitchFamily="34" charset="0"/>
                <a:ea typeface="Verdana" panose="020B0604030504040204" pitchFamily="34" charset="0"/>
              </a:rPr>
              <a:t> are strong winter storms with winds of 35 </a:t>
            </a:r>
            <a:r>
              <a:rPr lang="en-US" sz="2000" dirty="0" smtClean="0">
                <a:solidFill>
                  <a:schemeClr val="bg1"/>
                </a:solidFill>
                <a:latin typeface="Verdana" panose="020B0604030504040204" pitchFamily="34" charset="0"/>
                <a:ea typeface="Verdana" panose="020B0604030504040204" pitchFamily="34" charset="0"/>
              </a:rPr>
              <a:t>miles per hour </a:t>
            </a:r>
            <a:r>
              <a:rPr lang="en-US" sz="2000" dirty="0">
                <a:solidFill>
                  <a:schemeClr val="bg1"/>
                </a:solidFill>
                <a:latin typeface="Verdana" panose="020B0604030504040204" pitchFamily="34" charset="0"/>
                <a:ea typeface="Verdana" panose="020B0604030504040204" pitchFamily="34" charset="0"/>
              </a:rPr>
              <a:t>or more.  They have falling and/or blowing snow </a:t>
            </a:r>
            <a:r>
              <a:rPr lang="en-US" sz="2000" dirty="0" smtClean="0">
                <a:solidFill>
                  <a:schemeClr val="bg1"/>
                </a:solidFill>
                <a:latin typeface="Verdana" panose="020B0604030504040204" pitchFamily="34" charset="0"/>
                <a:ea typeface="Verdana" panose="020B0604030504040204" pitchFamily="34" charset="0"/>
              </a:rPr>
              <a:t>that reduces </a:t>
            </a:r>
            <a:r>
              <a:rPr lang="en-US" sz="2000" dirty="0">
                <a:solidFill>
                  <a:schemeClr val="bg1"/>
                </a:solidFill>
                <a:latin typeface="Verdana" panose="020B0604030504040204" pitchFamily="34" charset="0"/>
                <a:ea typeface="Verdana" panose="020B0604030504040204" pitchFamily="34" charset="0"/>
              </a:rPr>
              <a:t>visibility </a:t>
            </a:r>
            <a:r>
              <a:rPr lang="en-US" sz="2000" dirty="0" smtClean="0">
                <a:solidFill>
                  <a:schemeClr val="bg1"/>
                </a:solidFill>
                <a:latin typeface="Verdana" panose="020B0604030504040204" pitchFamily="34" charset="0"/>
                <a:ea typeface="Verdana" panose="020B0604030504040204" pitchFamily="34" charset="0"/>
              </a:rPr>
              <a:t>to less than </a:t>
            </a:r>
            <a:r>
              <a:rPr lang="en-US" sz="2000" dirty="0">
                <a:solidFill>
                  <a:schemeClr val="bg1"/>
                </a:solidFill>
                <a:latin typeface="Verdana" panose="020B0604030504040204" pitchFamily="34" charset="0"/>
                <a:ea typeface="Verdana" panose="020B0604030504040204" pitchFamily="34" charset="0"/>
              </a:rPr>
              <a:t>1/4 mile for at least three hours. </a:t>
            </a:r>
          </a:p>
          <a:p>
            <a:endParaRPr lang="en-US" sz="2000" dirty="0">
              <a:solidFill>
                <a:schemeClr val="bg1"/>
              </a:solidFill>
              <a:latin typeface="Verdana" panose="020B0604030504040204" pitchFamily="34" charset="0"/>
              <a:ea typeface="Verdana" panose="020B0604030504040204" pitchFamily="34" charset="0"/>
            </a:endParaRPr>
          </a:p>
          <a:p>
            <a:r>
              <a:rPr lang="en-US" sz="2000" b="1" dirty="0">
                <a:solidFill>
                  <a:srgbClr val="0083CB"/>
                </a:solidFill>
                <a:latin typeface="Verdana" panose="020B0604030504040204" pitchFamily="34" charset="0"/>
                <a:ea typeface="Verdana" panose="020B0604030504040204" pitchFamily="34" charset="0"/>
              </a:rPr>
              <a:t>Flash floods </a:t>
            </a:r>
            <a:r>
              <a:rPr lang="en-US" sz="2000" dirty="0">
                <a:solidFill>
                  <a:schemeClr val="bg1"/>
                </a:solidFill>
                <a:latin typeface="Verdana" panose="020B0604030504040204" pitchFamily="34" charset="0"/>
                <a:ea typeface="Verdana" panose="020B0604030504040204" pitchFamily="34" charset="0"/>
              </a:rPr>
              <a:t>occur when water rises quickly with no warning within several hours of an intense rain. They may take place after heavy rainfall from slow moving thunderstorms.</a:t>
            </a:r>
          </a:p>
          <a:p>
            <a:endParaRPr lang="en-US" sz="2000" dirty="0">
              <a:solidFill>
                <a:schemeClr val="bg1"/>
              </a:solidFill>
              <a:latin typeface="Verdana" panose="020B0604030504040204" pitchFamily="34" charset="0"/>
              <a:ea typeface="Verdana" panose="020B0604030504040204" pitchFamily="34" charset="0"/>
            </a:endParaRPr>
          </a:p>
          <a:p>
            <a:r>
              <a:rPr lang="en-US" sz="2000" b="1" dirty="0" smtClean="0">
                <a:solidFill>
                  <a:srgbClr val="0083CB"/>
                </a:solidFill>
                <a:latin typeface="Verdana" panose="020B0604030504040204" pitchFamily="34" charset="0"/>
                <a:ea typeface="Verdana" panose="020B0604030504040204" pitchFamily="34" charset="0"/>
              </a:rPr>
              <a:t>Thunderstorms</a:t>
            </a:r>
            <a:r>
              <a:rPr lang="en-US" sz="2000" dirty="0" smtClean="0">
                <a:solidFill>
                  <a:schemeClr val="bg1"/>
                </a:solidFill>
                <a:latin typeface="Verdana" panose="020B0604030504040204" pitchFamily="34" charset="0"/>
                <a:ea typeface="Verdana" panose="020B0604030504040204" pitchFamily="34" charset="0"/>
              </a:rPr>
              <a:t> </a:t>
            </a:r>
            <a:r>
              <a:rPr lang="en-US" sz="2000" dirty="0">
                <a:solidFill>
                  <a:schemeClr val="bg1"/>
                </a:solidFill>
                <a:latin typeface="Verdana" panose="020B0604030504040204" pitchFamily="34" charset="0"/>
                <a:ea typeface="Verdana" panose="020B0604030504040204" pitchFamily="34" charset="0"/>
              </a:rPr>
              <a:t>are produced by cumulonimbus clouds and have lightning and thunder.  </a:t>
            </a:r>
            <a:r>
              <a:rPr lang="en-US" sz="2000" dirty="0" smtClean="0">
                <a:solidFill>
                  <a:schemeClr val="bg1"/>
                </a:solidFill>
                <a:latin typeface="Verdana" panose="020B0604030504040204" pitchFamily="34" charset="0"/>
                <a:ea typeface="Verdana" panose="020B0604030504040204" pitchFamily="34" charset="0"/>
              </a:rPr>
              <a:t>Heavy rain, hail, and high winds may occur in some cases.</a:t>
            </a:r>
            <a:endParaRPr lang="en-US" sz="2000" dirty="0">
              <a:solidFill>
                <a:schemeClr val="bg1"/>
              </a:solidFill>
              <a:latin typeface="Verdana" panose="020B0604030504040204" pitchFamily="34" charset="0"/>
              <a:ea typeface="Verdana" panose="020B0604030504040204" pitchFamily="34" charset="0"/>
            </a:endParaRPr>
          </a:p>
          <a:p>
            <a:endParaRPr lang="en-US" dirty="0"/>
          </a:p>
        </p:txBody>
      </p:sp>
      <p:pic>
        <p:nvPicPr>
          <p:cNvPr id="9" name="Picture 2" descr="Best Heavy Snowstorm GIFs | Gfyc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7680" y="1828800"/>
            <a:ext cx="1620455"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4" descr="How to Survive Getting Swept Away in Your Car by a Flood | Flash Flood"/>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1" y="3238500"/>
            <a:ext cx="1625599"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6" descr="Lightning GIF by Tara - Find &amp; Share on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 y="4648200"/>
            <a:ext cx="1625600"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6320" y="101600"/>
            <a:ext cx="7498080" cy="1143000"/>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Tornadoes</a:t>
            </a:r>
            <a:endParaRPr lang="en-US" sz="5000" b="1" dirty="0">
              <a:solidFill>
                <a:srgbClr val="0083CB"/>
              </a:solidFill>
              <a:latin typeface="Verdana" panose="020B0604030504040204" pitchFamily="34" charset="0"/>
              <a:ea typeface="Verdana" panose="020B0604030504040204" pitchFamily="34" charset="0"/>
            </a:endParaRPr>
          </a:p>
        </p:txBody>
      </p:sp>
      <p:pic>
        <p:nvPicPr>
          <p:cNvPr id="2054" name="Picture 6" descr="GIF by DP Animation Maker - Find &amp; Share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95800"/>
            <a:ext cx="3072384" cy="192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a:off x="3542977" y="1143000"/>
            <a:ext cx="5520390" cy="5209118"/>
          </a:xfrm>
          <a:prstGeom prst="rect">
            <a:avLst/>
          </a:prstGeom>
          <a:noFill/>
        </p:spPr>
        <p:txBody>
          <a:bodyPr wrap="square" rtlCol="0">
            <a:spAutoFit/>
          </a:bodyPr>
          <a:lstStyle/>
          <a:p>
            <a:r>
              <a:rPr lang="en-US" sz="1750" b="1" dirty="0" smtClean="0">
                <a:solidFill>
                  <a:srgbClr val="0083CB"/>
                </a:solidFill>
                <a:latin typeface="Verdana" panose="020B0604030504040204" pitchFamily="34" charset="0"/>
                <a:ea typeface="Verdana" panose="020B0604030504040204" pitchFamily="34" charset="0"/>
              </a:rPr>
              <a:t>Tornadoes</a:t>
            </a:r>
            <a:r>
              <a:rPr lang="en-US" sz="1750" dirty="0" smtClean="0">
                <a:solidFill>
                  <a:schemeClr val="bg1"/>
                </a:solidFill>
                <a:latin typeface="Verdana" panose="020B0604030504040204" pitchFamily="34" charset="0"/>
                <a:ea typeface="Verdana" panose="020B0604030504040204" pitchFamily="34" charset="0"/>
              </a:rPr>
              <a:t> begin as a funnel cloud with spinning columns of air that drop down from a severe thunderstorm. When they reach the ground they become tornadoes. </a:t>
            </a:r>
          </a:p>
          <a:p>
            <a:endParaRPr lang="en-US" sz="1750" dirty="0">
              <a:solidFill>
                <a:schemeClr val="bg1"/>
              </a:solidFill>
              <a:latin typeface="Verdana" panose="020B0604030504040204" pitchFamily="34" charset="0"/>
              <a:ea typeface="Verdana" panose="020B0604030504040204" pitchFamily="34" charset="0"/>
            </a:endParaRPr>
          </a:p>
          <a:p>
            <a:r>
              <a:rPr lang="en-US" sz="1750" dirty="0" smtClean="0">
                <a:solidFill>
                  <a:schemeClr val="bg1"/>
                </a:solidFill>
                <a:latin typeface="Verdana" panose="020B0604030504040204" pitchFamily="34" charset="0"/>
                <a:ea typeface="Verdana" panose="020B0604030504040204" pitchFamily="34" charset="0"/>
              </a:rPr>
              <a:t>Tornadoes are formed by instability in the atmosphere due to the mixing of warm, moist air and cool, dry air. The wind changes direction and increases in speed creating an invisible, horizontal spinning effect in the lower atmosphere. </a:t>
            </a:r>
          </a:p>
          <a:p>
            <a:endParaRPr lang="en-US" sz="1750" dirty="0">
              <a:solidFill>
                <a:schemeClr val="bg1"/>
              </a:solidFill>
              <a:latin typeface="Verdana" panose="020B0604030504040204" pitchFamily="34" charset="0"/>
              <a:ea typeface="Verdana" panose="020B0604030504040204" pitchFamily="34" charset="0"/>
            </a:endParaRPr>
          </a:p>
          <a:p>
            <a:r>
              <a:rPr lang="en-US" sz="1750" dirty="0" smtClean="0">
                <a:solidFill>
                  <a:schemeClr val="bg1"/>
                </a:solidFill>
                <a:latin typeface="Verdana" panose="020B0604030504040204" pitchFamily="34" charset="0"/>
                <a:ea typeface="Verdana" panose="020B0604030504040204" pitchFamily="34" charset="0"/>
              </a:rPr>
              <a:t>Tornadoes can be between 300-2,000 feet wide and travel at wind speeds between 20-300 mph.   </a:t>
            </a:r>
          </a:p>
          <a:p>
            <a:endParaRPr lang="en-US" sz="1750" dirty="0">
              <a:solidFill>
                <a:schemeClr val="bg1"/>
              </a:solidFill>
              <a:latin typeface="Verdana" panose="020B0604030504040204" pitchFamily="34" charset="0"/>
              <a:ea typeface="Verdana" panose="020B0604030504040204" pitchFamily="34" charset="0"/>
            </a:endParaRPr>
          </a:p>
          <a:p>
            <a:r>
              <a:rPr lang="en-US" sz="1750" dirty="0" smtClean="0">
                <a:solidFill>
                  <a:schemeClr val="bg1"/>
                </a:solidFill>
                <a:latin typeface="Verdana" panose="020B0604030504040204" pitchFamily="34" charset="0"/>
                <a:ea typeface="Verdana" panose="020B0604030504040204" pitchFamily="34" charset="0"/>
              </a:rPr>
              <a:t>Tornadoes are measured on a scale called the Fujita Pearson Tornado Scale which ranks them from 0 to 5 based on winds and damage.</a:t>
            </a:r>
            <a:endParaRPr lang="en-US" sz="1750" dirty="0">
              <a:solidFill>
                <a:schemeClr val="bg1"/>
              </a:solidFill>
              <a:latin typeface="Verdana" panose="020B0604030504040204" pitchFamily="34" charset="0"/>
              <a:ea typeface="Verdana" panose="020B0604030504040204" pitchFamily="34" charset="0"/>
            </a:endParaRPr>
          </a:p>
        </p:txBody>
      </p:sp>
      <p:pic>
        <p:nvPicPr>
          <p:cNvPr id="4098" name="Picture 2" descr="Tornado with Rainbow in Mulvane Kansas Art Print by Jason Poli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44600"/>
            <a:ext cx="2136277" cy="3010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64483"/>
            <a:ext cx="8229600" cy="704088"/>
          </a:xfrm>
        </p:spPr>
        <p:txBody>
          <a:bodyPr>
            <a:noAutofit/>
          </a:bodyPr>
          <a:lstStyle/>
          <a:p>
            <a:pPr algn="ctr"/>
            <a:r>
              <a:rPr lang="en-US" sz="5000" b="1" dirty="0" smtClean="0">
                <a:solidFill>
                  <a:srgbClr val="0083CB"/>
                </a:solidFill>
                <a:latin typeface="Verdana" panose="020B0604030504040204" pitchFamily="34" charset="0"/>
                <a:ea typeface="Verdana" panose="020B0604030504040204" pitchFamily="34" charset="0"/>
              </a:rPr>
              <a:t>Hurricanes</a:t>
            </a:r>
            <a:endParaRPr lang="en-US" sz="5000" b="1" dirty="0">
              <a:solidFill>
                <a:srgbClr val="0083CB"/>
              </a:solidFill>
              <a:latin typeface="Verdana" panose="020B0604030504040204" pitchFamily="34" charset="0"/>
              <a:ea typeface="Verdana" panose="020B0604030504040204" pitchFamily="34" charset="0"/>
            </a:endParaRPr>
          </a:p>
        </p:txBody>
      </p:sp>
      <p:pic>
        <p:nvPicPr>
          <p:cNvPr id="21506" name="Picture 2" descr="Hurricane_formation"/>
          <p:cNvPicPr>
            <a:picLocks noChangeAspect="1" noChangeArrowheads="1"/>
          </p:cNvPicPr>
          <p:nvPr/>
        </p:nvPicPr>
        <p:blipFill rotWithShape="1">
          <a:blip r:embed="rId2" cstate="print"/>
          <a:srcRect l="25161" b="6556"/>
          <a:stretch/>
        </p:blipFill>
        <p:spPr bwMode="auto">
          <a:xfrm>
            <a:off x="205700" y="3366516"/>
            <a:ext cx="2870773" cy="3291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352800" y="1166622"/>
            <a:ext cx="5715000" cy="5816977"/>
          </a:xfrm>
          <a:prstGeom prst="rect">
            <a:avLst/>
          </a:prstGeom>
          <a:noFill/>
        </p:spPr>
        <p:txBody>
          <a:bodyPr wrap="square" rtlCol="0">
            <a:spAutoFit/>
          </a:bodyPr>
          <a:lstStyle/>
          <a:p>
            <a:r>
              <a:rPr lang="en-US" sz="2000" b="1" dirty="0" smtClean="0">
                <a:solidFill>
                  <a:srgbClr val="0083CB"/>
                </a:solidFill>
                <a:latin typeface="Verdana" panose="020B0604030504040204" pitchFamily="34" charset="0"/>
                <a:ea typeface="Verdana" panose="020B0604030504040204" pitchFamily="34" charset="0"/>
              </a:rPr>
              <a:t>Hurricanes</a:t>
            </a:r>
            <a:r>
              <a:rPr lang="en-US" sz="2000" dirty="0" smtClean="0">
                <a:solidFill>
                  <a:schemeClr val="bg1"/>
                </a:solidFill>
                <a:latin typeface="Verdana" panose="020B0604030504040204" pitchFamily="34" charset="0"/>
                <a:ea typeface="Verdana" panose="020B0604030504040204" pitchFamily="34" charset="0"/>
              </a:rPr>
              <a:t> are intense storms with swirling winds of up to 150 mph and are usually 300-600 miles across.</a:t>
            </a:r>
          </a:p>
          <a:p>
            <a:r>
              <a:rPr lang="en-US" sz="2000" dirty="0" smtClean="0">
                <a:solidFill>
                  <a:schemeClr val="bg1"/>
                </a:solidFill>
                <a:latin typeface="Verdana" panose="020B0604030504040204" pitchFamily="34" charset="0"/>
                <a:ea typeface="Verdana" panose="020B0604030504040204" pitchFamily="34" charset="0"/>
              </a:rPr>
              <a:t>  </a:t>
            </a:r>
          </a:p>
          <a:p>
            <a:r>
              <a:rPr lang="en-US" sz="2000" dirty="0" smtClean="0">
                <a:solidFill>
                  <a:schemeClr val="bg1"/>
                </a:solidFill>
                <a:latin typeface="Verdana" panose="020B0604030504040204" pitchFamily="34" charset="0"/>
                <a:ea typeface="Verdana" panose="020B0604030504040204" pitchFamily="34" charset="0"/>
              </a:rPr>
              <a:t>Hurricanes usually last for over a week, moving 10-20 mph over the open ocean. </a:t>
            </a:r>
          </a:p>
          <a:p>
            <a:endParaRPr lang="en-US" sz="2000" dirty="0">
              <a:solidFill>
                <a:schemeClr val="bg1"/>
              </a:solidFill>
              <a:latin typeface="Verdana" panose="020B0604030504040204" pitchFamily="34" charset="0"/>
              <a:ea typeface="Verdana" panose="020B0604030504040204" pitchFamily="34" charset="0"/>
            </a:endParaRPr>
          </a:p>
          <a:p>
            <a:r>
              <a:rPr lang="en-US" sz="2000" dirty="0" smtClean="0">
                <a:solidFill>
                  <a:schemeClr val="bg1"/>
                </a:solidFill>
                <a:latin typeface="Verdana" panose="020B0604030504040204" pitchFamily="34" charset="0"/>
                <a:ea typeface="Verdana" panose="020B0604030504040204" pitchFamily="34" charset="0"/>
              </a:rPr>
              <a:t>Hurricanes gather heat and energy through contact with warm ocean waters. </a:t>
            </a:r>
          </a:p>
          <a:p>
            <a:endParaRPr lang="en-US" sz="2000" dirty="0">
              <a:solidFill>
                <a:schemeClr val="bg1"/>
              </a:solidFill>
              <a:latin typeface="Verdana" panose="020B0604030504040204" pitchFamily="34" charset="0"/>
              <a:ea typeface="Verdana" panose="020B0604030504040204" pitchFamily="34" charset="0"/>
            </a:endParaRPr>
          </a:p>
          <a:p>
            <a:r>
              <a:rPr lang="en-US" sz="2000" dirty="0" smtClean="0">
                <a:solidFill>
                  <a:schemeClr val="bg1"/>
                </a:solidFill>
                <a:latin typeface="Verdana" panose="020B0604030504040204" pitchFamily="34" charset="0"/>
                <a:ea typeface="Verdana" panose="020B0604030504040204" pitchFamily="34" charset="0"/>
              </a:rPr>
              <a:t>Hurricanes rotate in a counter-clockwise direction in the northern hemisphere, the opposite of a clock. In the southern hemisphere, hurricanes rotate clockwise. </a:t>
            </a:r>
          </a:p>
          <a:p>
            <a:endParaRPr lang="en-US" sz="2000" dirty="0">
              <a:solidFill>
                <a:schemeClr val="bg1"/>
              </a:solidFill>
              <a:latin typeface="Verdana" panose="020B0604030504040204" pitchFamily="34" charset="0"/>
              <a:ea typeface="Verdana" panose="020B0604030504040204" pitchFamily="34" charset="0"/>
            </a:endParaRPr>
          </a:p>
          <a:p>
            <a:r>
              <a:rPr lang="en-US" sz="2000" dirty="0" smtClean="0">
                <a:solidFill>
                  <a:schemeClr val="bg1"/>
                </a:solidFill>
                <a:latin typeface="Verdana" panose="020B0604030504040204" pitchFamily="34" charset="0"/>
                <a:ea typeface="Verdana" panose="020B0604030504040204" pitchFamily="34" charset="0"/>
              </a:rPr>
              <a:t>The center of the storm or "eye" is the calmest part. The “eye” has light winds and fair weather. </a:t>
            </a:r>
            <a:endParaRPr lang="en-US" sz="2000" dirty="0">
              <a:solidFill>
                <a:schemeClr val="bg1"/>
              </a:solidFill>
              <a:latin typeface="Verdana" panose="020B0604030504040204" pitchFamily="34" charset="0"/>
              <a:ea typeface="Verdana" panose="020B0604030504040204" pitchFamily="34" charset="0"/>
            </a:endParaRPr>
          </a:p>
        </p:txBody>
      </p:sp>
      <p:pic>
        <p:nvPicPr>
          <p:cNvPr id="8" name="Picture 7" descr="Animated_hurricane.gif"/>
          <p:cNvPicPr>
            <a:picLocks noChangeAspect="1"/>
          </p:cNvPicPr>
          <p:nvPr/>
        </p:nvPicPr>
        <p:blipFill>
          <a:blip r:embed="rId3" cstate="print"/>
          <a:stretch>
            <a:fillRect/>
          </a:stretch>
        </p:blipFill>
        <p:spPr>
          <a:xfrm>
            <a:off x="6591300" y="232156"/>
            <a:ext cx="952500" cy="952500"/>
          </a:xfrm>
          <a:prstGeom prst="ellipse">
            <a:avLst/>
          </a:prstGeom>
          <a:ln w="63500" cap="rnd">
            <a:solidFill>
              <a:srgbClr val="98BEDC"/>
            </a:solidFill>
          </a:ln>
          <a:effectLst>
            <a:outerShdw blurRad="381000" dist="292100" dir="5400000" sx="-80000" sy="-18000" rotWithShape="0">
              <a:srgbClr val="000000">
                <a:alpha val="22000"/>
              </a:srgbClr>
            </a:outerShdw>
          </a:effectLst>
        </p:spPr>
      </p:pic>
      <p:pic>
        <p:nvPicPr>
          <p:cNvPr id="2054" name="Picture 6" descr="Strong wind GIFs - Get the best gif on GIF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2824974" cy="1737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162800" cy="1143000"/>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Rainbows</a:t>
            </a:r>
            <a:endParaRPr lang="en-US" sz="5000" b="1" dirty="0">
              <a:solidFill>
                <a:srgbClr val="0083CB"/>
              </a:solidFill>
              <a:latin typeface="Verdana" panose="020B0604030504040204" pitchFamily="34" charset="0"/>
              <a:ea typeface="Verdana" panose="020B0604030504040204" pitchFamily="34" charset="0"/>
            </a:endParaRPr>
          </a:p>
        </p:txBody>
      </p:sp>
      <p:pic>
        <p:nvPicPr>
          <p:cNvPr id="15" name="Picture 7" descr="C:\Users\Education\AppData\Local\Microsoft\Windows\Temporary Internet Files\Content.IE5\BCLB8AFP\MC900432589[1].png"/>
          <p:cNvPicPr>
            <a:picLocks noChangeAspect="1" noChangeArrowheads="1"/>
          </p:cNvPicPr>
          <p:nvPr/>
        </p:nvPicPr>
        <p:blipFill>
          <a:blip r:embed="rId2" cstate="print"/>
          <a:srcRect/>
          <a:stretch>
            <a:fillRect/>
          </a:stretch>
        </p:blipFill>
        <p:spPr bwMode="auto">
          <a:xfrm>
            <a:off x="304800" y="1343891"/>
            <a:ext cx="1142772" cy="1142772"/>
          </a:xfrm>
          <a:prstGeom prst="rect">
            <a:avLst/>
          </a:prstGeom>
          <a:noFill/>
          <a:effectLst/>
        </p:spPr>
      </p:pic>
      <p:pic>
        <p:nvPicPr>
          <p:cNvPr id="16" name="Picture 11" descr="http://www.clker.com/cliparts/9/c/N/3/W/B/rainbow-md.png"/>
          <p:cNvPicPr>
            <a:picLocks noChangeAspect="1" noChangeArrowheads="1"/>
          </p:cNvPicPr>
          <p:nvPr/>
        </p:nvPicPr>
        <p:blipFill>
          <a:blip r:embed="rId3" cstate="print"/>
          <a:srcRect/>
          <a:stretch>
            <a:fillRect/>
          </a:stretch>
        </p:blipFill>
        <p:spPr bwMode="auto">
          <a:xfrm>
            <a:off x="1981200" y="3325091"/>
            <a:ext cx="2847975" cy="2590800"/>
          </a:xfrm>
          <a:prstGeom prst="rect">
            <a:avLst/>
          </a:prstGeom>
          <a:noFill/>
          <a:scene3d>
            <a:camera prst="isometricOffAxis2Left"/>
            <a:lightRig rig="threePt" dir="t"/>
          </a:scene3d>
        </p:spPr>
      </p:pic>
      <p:pic>
        <p:nvPicPr>
          <p:cNvPr id="17" name="Picture 12" descr="C:\Users\Education\AppData\Local\Microsoft\Windows\Temporary Internet Files\Content.IE5\RIM3U7HM\MC900383552[1].wmf"/>
          <p:cNvPicPr>
            <a:picLocks noChangeAspect="1" noChangeArrowheads="1"/>
          </p:cNvPicPr>
          <p:nvPr/>
        </p:nvPicPr>
        <p:blipFill>
          <a:blip r:embed="rId4" cstate="print"/>
          <a:srcRect/>
          <a:stretch>
            <a:fillRect/>
          </a:stretch>
        </p:blipFill>
        <p:spPr bwMode="auto">
          <a:xfrm>
            <a:off x="1066800" y="4696691"/>
            <a:ext cx="696773" cy="853135"/>
          </a:xfrm>
          <a:prstGeom prst="rect">
            <a:avLst/>
          </a:prstGeom>
          <a:noFill/>
        </p:spPr>
      </p:pic>
      <p:sp>
        <p:nvSpPr>
          <p:cNvPr id="18" name="Teardrop 17"/>
          <p:cNvSpPr/>
          <p:nvPr/>
        </p:nvSpPr>
        <p:spPr>
          <a:xfrm rot="18803848">
            <a:off x="3180618" y="3459967"/>
            <a:ext cx="648823" cy="644478"/>
          </a:xfrm>
          <a:prstGeom prst="teardrop">
            <a:avLst/>
          </a:prstGeom>
          <a:solidFill>
            <a:schemeClr val="tx2">
              <a:lumMod val="60000"/>
              <a:lumOff val="4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6" descr="C:\Users\Education\AppData\Local\Microsoft\Windows\Temporary Internet Files\Content.IE5\646K3H0G\MC900199249[1].wm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2667000" y="1724892"/>
            <a:ext cx="1867277" cy="1450534"/>
          </a:xfrm>
          <a:prstGeom prst="rect">
            <a:avLst/>
          </a:prstGeom>
          <a:noFill/>
          <a:effectLst>
            <a:outerShdw blurRad="76200" dir="18900000" sy="23000" kx="-1200000" algn="bl" rotWithShape="0">
              <a:prstClr val="black">
                <a:alpha val="20000"/>
              </a:prstClr>
            </a:outerShdw>
          </a:effectLst>
        </p:spPr>
      </p:pic>
      <p:cxnSp>
        <p:nvCxnSpPr>
          <p:cNvPr id="20" name="Straight Arrow Connector 19"/>
          <p:cNvCxnSpPr/>
          <p:nvPr/>
        </p:nvCxnSpPr>
        <p:spPr>
          <a:xfrm>
            <a:off x="1447800" y="2334491"/>
            <a:ext cx="2057400" cy="1447800"/>
          </a:xfrm>
          <a:prstGeom prst="straightConnector1">
            <a:avLst/>
          </a:prstGeom>
          <a:ln w="508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00400" y="3020291"/>
            <a:ext cx="685800" cy="369332"/>
          </a:xfrm>
          <a:prstGeom prst="rect">
            <a:avLst/>
          </a:prstGeom>
          <a:noFill/>
        </p:spPr>
        <p:txBody>
          <a:bodyPr wrap="square" rtlCol="0">
            <a:spAutoFit/>
          </a:bodyPr>
          <a:lstStyle/>
          <a:p>
            <a:pPr algn="ctr"/>
            <a:r>
              <a:rPr lang="en-US" dirty="0" smtClean="0">
                <a:solidFill>
                  <a:schemeClr val="bg1"/>
                </a:solidFill>
                <a:latin typeface="Verdana" panose="020B0604030504040204" pitchFamily="34" charset="0"/>
                <a:ea typeface="Verdana" panose="020B0604030504040204" pitchFamily="34" charset="0"/>
              </a:rPr>
              <a:t>Rain</a:t>
            </a:r>
            <a:endParaRPr lang="en-US" dirty="0">
              <a:solidFill>
                <a:schemeClr val="bg1"/>
              </a:solidFill>
              <a:latin typeface="Verdana" panose="020B0604030504040204" pitchFamily="34" charset="0"/>
              <a:ea typeface="Verdana" panose="020B0604030504040204" pitchFamily="34" charset="0"/>
            </a:endParaRPr>
          </a:p>
        </p:txBody>
      </p:sp>
      <p:sp>
        <p:nvSpPr>
          <p:cNvPr id="22" name="TextBox 21"/>
          <p:cNvSpPr txBox="1"/>
          <p:nvPr/>
        </p:nvSpPr>
        <p:spPr>
          <a:xfrm>
            <a:off x="2710759" y="4500356"/>
            <a:ext cx="1251300" cy="369332"/>
          </a:xfrm>
          <a:prstGeom prst="rect">
            <a:avLst/>
          </a:prstGeom>
          <a:noFill/>
        </p:spPr>
        <p:txBody>
          <a:bodyPr wrap="square" rtlCol="0">
            <a:spAutoFit/>
          </a:bodyPr>
          <a:lstStyle/>
          <a:p>
            <a:pPr algn="ctr"/>
            <a:r>
              <a:rPr lang="en-US" dirty="0" smtClean="0">
                <a:solidFill>
                  <a:schemeClr val="bg1"/>
                </a:solidFill>
                <a:latin typeface="Verdana" panose="020B0604030504040204" pitchFamily="34" charset="0"/>
                <a:ea typeface="Verdana" panose="020B0604030504040204" pitchFamily="34" charset="0"/>
              </a:rPr>
              <a:t>Rainbow</a:t>
            </a:r>
            <a:endParaRPr lang="en-US" dirty="0">
              <a:solidFill>
                <a:schemeClr val="bg1"/>
              </a:solidFill>
              <a:latin typeface="Verdana" panose="020B0604030504040204" pitchFamily="34" charset="0"/>
              <a:ea typeface="Verdana" panose="020B0604030504040204" pitchFamily="34" charset="0"/>
            </a:endParaRPr>
          </a:p>
        </p:txBody>
      </p:sp>
      <p:sp>
        <p:nvSpPr>
          <p:cNvPr id="23" name="TextBox 22"/>
          <p:cNvSpPr txBox="1"/>
          <p:nvPr/>
        </p:nvSpPr>
        <p:spPr>
          <a:xfrm>
            <a:off x="838200" y="5611091"/>
            <a:ext cx="1295400" cy="369332"/>
          </a:xfrm>
          <a:prstGeom prst="rect">
            <a:avLst/>
          </a:prstGeom>
          <a:noFill/>
        </p:spPr>
        <p:txBody>
          <a:bodyPr wrap="square" rtlCol="0">
            <a:spAutoFit/>
          </a:bodyPr>
          <a:lstStyle/>
          <a:p>
            <a:pPr algn="ctr"/>
            <a:r>
              <a:rPr lang="en-US" dirty="0" smtClean="0">
                <a:solidFill>
                  <a:schemeClr val="bg1"/>
                </a:solidFill>
                <a:latin typeface="Verdana" panose="020B0604030504040204" pitchFamily="34" charset="0"/>
                <a:ea typeface="Verdana" panose="020B0604030504040204" pitchFamily="34" charset="0"/>
              </a:rPr>
              <a:t>Observer</a:t>
            </a:r>
            <a:endParaRPr lang="en-US" dirty="0">
              <a:solidFill>
                <a:schemeClr val="bg1"/>
              </a:solidFill>
              <a:latin typeface="Verdana" panose="020B0604030504040204" pitchFamily="34" charset="0"/>
              <a:ea typeface="Verdana" panose="020B0604030504040204" pitchFamily="34" charset="0"/>
            </a:endParaRPr>
          </a:p>
        </p:txBody>
      </p:sp>
      <p:sp>
        <p:nvSpPr>
          <p:cNvPr id="24" name="TextBox 23"/>
          <p:cNvSpPr txBox="1"/>
          <p:nvPr/>
        </p:nvSpPr>
        <p:spPr>
          <a:xfrm>
            <a:off x="533400" y="2410691"/>
            <a:ext cx="685800" cy="369332"/>
          </a:xfrm>
          <a:prstGeom prst="rect">
            <a:avLst/>
          </a:prstGeom>
          <a:noFill/>
        </p:spPr>
        <p:txBody>
          <a:bodyPr wrap="square" rtlCol="0">
            <a:spAutoFit/>
          </a:bodyPr>
          <a:lstStyle/>
          <a:p>
            <a:pPr algn="ctr"/>
            <a:r>
              <a:rPr lang="en-US" dirty="0" smtClean="0">
                <a:solidFill>
                  <a:schemeClr val="bg1"/>
                </a:solidFill>
                <a:latin typeface="Verdana" panose="020B0604030504040204" pitchFamily="34" charset="0"/>
                <a:ea typeface="Verdana" panose="020B0604030504040204" pitchFamily="34" charset="0"/>
              </a:rPr>
              <a:t>Sun</a:t>
            </a:r>
            <a:endParaRPr lang="en-US" dirty="0">
              <a:solidFill>
                <a:schemeClr val="bg1"/>
              </a:solidFill>
              <a:latin typeface="Verdana" panose="020B0604030504040204" pitchFamily="34" charset="0"/>
              <a:ea typeface="Verdana" panose="020B0604030504040204" pitchFamily="34" charset="0"/>
            </a:endParaRPr>
          </a:p>
        </p:txBody>
      </p:sp>
      <p:sp>
        <p:nvSpPr>
          <p:cNvPr id="3" name="TextBox 2"/>
          <p:cNvSpPr txBox="1"/>
          <p:nvPr/>
        </p:nvSpPr>
        <p:spPr>
          <a:xfrm>
            <a:off x="5086150" y="1219200"/>
            <a:ext cx="4057850" cy="5693866"/>
          </a:xfrm>
          <a:prstGeom prst="rect">
            <a:avLst/>
          </a:prstGeom>
          <a:noFill/>
        </p:spPr>
        <p:txBody>
          <a:bodyPr wrap="square" rtlCol="0">
            <a:spAutoFit/>
          </a:bodyPr>
          <a:lstStyle/>
          <a:p>
            <a:r>
              <a:rPr lang="en-US" sz="1600" dirty="0">
                <a:solidFill>
                  <a:schemeClr val="bg1"/>
                </a:solidFill>
                <a:latin typeface="Verdana" panose="020B0604030504040204" pitchFamily="34" charset="0"/>
                <a:ea typeface="Verdana" panose="020B0604030504040204" pitchFamily="34" charset="0"/>
              </a:rPr>
              <a:t>Sunlight looks</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dirty="0">
                <a:solidFill>
                  <a:schemeClr val="bg1"/>
                </a:solidFill>
                <a:latin typeface="Verdana" panose="020B0604030504040204" pitchFamily="34" charset="0"/>
                <a:ea typeface="Verdana" panose="020B0604030504040204" pitchFamily="34" charset="0"/>
              </a:rPr>
              <a:t>white, but it's really made up of different colors...</a:t>
            </a:r>
            <a:r>
              <a:rPr lang="en-US" sz="1600" b="1" dirty="0">
                <a:solidFill>
                  <a:srgbClr val="FF0000"/>
                </a:solidFill>
                <a:latin typeface="Verdana" panose="020B0604030504040204" pitchFamily="34" charset="0"/>
                <a:ea typeface="Verdana" panose="020B0604030504040204" pitchFamily="34" charset="0"/>
              </a:rPr>
              <a:t>red</a:t>
            </a:r>
            <a:r>
              <a:rPr lang="en-US" sz="1600" dirty="0">
                <a:solidFill>
                  <a:schemeClr val="bg1"/>
                </a:solidFill>
                <a:latin typeface="Verdana" panose="020B0604030504040204" pitchFamily="34" charset="0"/>
                <a:ea typeface="Verdana" panose="020B0604030504040204" pitchFamily="34" charset="0"/>
              </a:rPr>
              <a:t>,</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b="1" dirty="0">
                <a:solidFill>
                  <a:srgbClr val="FF6600"/>
                </a:solidFill>
                <a:latin typeface="Verdana" panose="020B0604030504040204" pitchFamily="34" charset="0"/>
                <a:ea typeface="Verdana" panose="020B0604030504040204" pitchFamily="34" charset="0"/>
              </a:rPr>
              <a:t>orange</a:t>
            </a:r>
            <a:r>
              <a:rPr lang="en-US" sz="1600" dirty="0">
                <a:solidFill>
                  <a:schemeClr val="bg1"/>
                </a:solidFill>
                <a:latin typeface="Verdana" panose="020B0604030504040204" pitchFamily="34" charset="0"/>
                <a:ea typeface="Verdana" panose="020B0604030504040204" pitchFamily="34" charset="0"/>
              </a:rPr>
              <a:t>,</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b="1" dirty="0">
                <a:solidFill>
                  <a:srgbClr val="FFFF00"/>
                </a:solidFill>
                <a:latin typeface="Verdana" panose="020B0604030504040204" pitchFamily="34" charset="0"/>
                <a:ea typeface="Verdana" panose="020B0604030504040204" pitchFamily="34" charset="0"/>
              </a:rPr>
              <a:t>yellow</a:t>
            </a:r>
            <a:r>
              <a:rPr lang="en-US" sz="1600" dirty="0">
                <a:solidFill>
                  <a:schemeClr val="bg1"/>
                </a:solidFill>
                <a:latin typeface="Verdana" panose="020B0604030504040204" pitchFamily="34" charset="0"/>
                <a:ea typeface="Verdana" panose="020B0604030504040204" pitchFamily="34" charset="0"/>
              </a:rPr>
              <a:t>,</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b="1" dirty="0">
                <a:solidFill>
                  <a:srgbClr val="00B050"/>
                </a:solidFill>
                <a:latin typeface="Verdana" panose="020B0604030504040204" pitchFamily="34" charset="0"/>
                <a:ea typeface="Verdana" panose="020B0604030504040204" pitchFamily="34" charset="0"/>
              </a:rPr>
              <a:t>green</a:t>
            </a:r>
            <a:r>
              <a:rPr lang="en-US" sz="1600" dirty="0">
                <a:solidFill>
                  <a:schemeClr val="bg1"/>
                </a:solidFill>
                <a:latin typeface="Verdana" panose="020B0604030504040204" pitchFamily="34" charset="0"/>
                <a:ea typeface="Verdana" panose="020B0604030504040204" pitchFamily="34" charset="0"/>
              </a:rPr>
              <a:t>,</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b="1" dirty="0">
                <a:solidFill>
                  <a:srgbClr val="0070C0"/>
                </a:solidFill>
                <a:latin typeface="Verdana" panose="020B0604030504040204" pitchFamily="34" charset="0"/>
                <a:ea typeface="Verdana" panose="020B0604030504040204" pitchFamily="34" charset="0"/>
              </a:rPr>
              <a:t>blue</a:t>
            </a:r>
            <a:r>
              <a:rPr lang="en-US" sz="1600" dirty="0">
                <a:solidFill>
                  <a:schemeClr val="bg1"/>
                </a:solidFill>
                <a:latin typeface="Verdana" panose="020B0604030504040204" pitchFamily="34" charset="0"/>
                <a:ea typeface="Verdana" panose="020B0604030504040204" pitchFamily="34" charset="0"/>
              </a:rPr>
              <a:t>,</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b="1" dirty="0">
                <a:solidFill>
                  <a:srgbClr val="313193"/>
                </a:solidFill>
                <a:latin typeface="Verdana" panose="020B0604030504040204" pitchFamily="34" charset="0"/>
                <a:ea typeface="Verdana" panose="020B0604030504040204" pitchFamily="34" charset="0"/>
              </a:rPr>
              <a:t>indigo</a:t>
            </a:r>
            <a:r>
              <a:rPr lang="en-US" sz="1600" dirty="0">
                <a:solidFill>
                  <a:schemeClr val="bg1"/>
                </a:solidFill>
                <a:latin typeface="Verdana" panose="020B0604030504040204" pitchFamily="34" charset="0"/>
                <a:ea typeface="Verdana" panose="020B0604030504040204" pitchFamily="34" charset="0"/>
              </a:rPr>
              <a:t>,</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dirty="0">
                <a:solidFill>
                  <a:schemeClr val="bg1"/>
                </a:solidFill>
                <a:latin typeface="Verdana" panose="020B0604030504040204" pitchFamily="34" charset="0"/>
                <a:ea typeface="Verdana" panose="020B0604030504040204" pitchFamily="34" charset="0"/>
              </a:rPr>
              <a:t>and</a:t>
            </a:r>
            <a:r>
              <a:rPr lang="en-US" sz="1600"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 </a:t>
            </a:r>
            <a:r>
              <a:rPr lang="en-US" sz="1600" b="1" dirty="0">
                <a:solidFill>
                  <a:srgbClr val="990099"/>
                </a:solidFill>
                <a:latin typeface="Verdana" panose="020B0604030504040204" pitchFamily="34" charset="0"/>
                <a:ea typeface="Verdana" panose="020B0604030504040204" pitchFamily="34" charset="0"/>
              </a:rPr>
              <a:t>violet</a:t>
            </a:r>
            <a:r>
              <a:rPr lang="en-US" sz="1600" dirty="0">
                <a:solidFill>
                  <a:schemeClr val="bg1"/>
                </a:solidFill>
                <a:latin typeface="Verdana" panose="020B0604030504040204" pitchFamily="34" charset="0"/>
                <a:ea typeface="Verdana" panose="020B0604030504040204" pitchFamily="34" charset="0"/>
              </a:rPr>
              <a:t>. </a:t>
            </a:r>
            <a:r>
              <a:rPr lang="en-US" sz="1600" dirty="0">
                <a:latin typeface="Verdana" panose="020B0604030504040204" pitchFamily="34" charset="0"/>
                <a:ea typeface="Verdana" panose="020B0604030504040204" pitchFamily="34" charset="0"/>
              </a:rPr>
              <a:t/>
            </a:r>
            <a:br>
              <a:rPr lang="en-US" sz="1600" dirty="0">
                <a:latin typeface="Verdana" panose="020B0604030504040204" pitchFamily="34" charset="0"/>
                <a:ea typeface="Verdana" panose="020B0604030504040204" pitchFamily="34" charset="0"/>
              </a:rPr>
            </a:br>
            <a:endParaRPr lang="en-US" sz="1600" dirty="0">
              <a:latin typeface="Verdana" panose="020B0604030504040204" pitchFamily="34" charset="0"/>
              <a:ea typeface="Verdana" panose="020B0604030504040204" pitchFamily="34" charset="0"/>
            </a:endParaRPr>
          </a:p>
          <a:p>
            <a:r>
              <a:rPr lang="en-US" sz="1600" dirty="0">
                <a:solidFill>
                  <a:schemeClr val="bg1"/>
                </a:solidFill>
                <a:latin typeface="Verdana" panose="020B0604030504040204" pitchFamily="34" charset="0"/>
                <a:ea typeface="Verdana" panose="020B0604030504040204" pitchFamily="34" charset="0"/>
              </a:rPr>
              <a:t>Rainbows form when white sunlight passes through rain drops. The raindrops act like tiny prisms. They </a:t>
            </a:r>
            <a:r>
              <a:rPr lang="en-US" sz="1600" b="1" dirty="0">
                <a:solidFill>
                  <a:srgbClr val="0083CB"/>
                </a:solidFill>
                <a:latin typeface="Verdana" panose="020B0604030504040204" pitchFamily="34" charset="0"/>
                <a:ea typeface="Verdana" panose="020B0604030504040204" pitchFamily="34" charset="0"/>
              </a:rPr>
              <a:t>refract</a:t>
            </a:r>
            <a:r>
              <a:rPr lang="en-US" sz="1600" dirty="0">
                <a:solidFill>
                  <a:schemeClr val="bg1"/>
                </a:solidFill>
                <a:latin typeface="Verdana" panose="020B0604030504040204" pitchFamily="34" charset="0"/>
                <a:ea typeface="Verdana" panose="020B0604030504040204" pitchFamily="34" charset="0"/>
              </a:rPr>
              <a:t> (bend) the different colors in white light, so the light spreads out into a band of colors </a:t>
            </a:r>
            <a:r>
              <a:rPr lang="en-US" sz="1600" dirty="0" smtClean="0">
                <a:solidFill>
                  <a:schemeClr val="bg1"/>
                </a:solidFill>
                <a:latin typeface="Verdana" panose="020B0604030504040204" pitchFamily="34" charset="0"/>
                <a:ea typeface="Verdana" panose="020B0604030504040204" pitchFamily="34" charset="0"/>
              </a:rPr>
              <a:t>and is reflected </a:t>
            </a:r>
            <a:r>
              <a:rPr lang="en-US" sz="1600" dirty="0">
                <a:solidFill>
                  <a:schemeClr val="bg1"/>
                </a:solidFill>
                <a:latin typeface="Verdana" panose="020B0604030504040204" pitchFamily="34" charset="0"/>
                <a:ea typeface="Verdana" panose="020B0604030504040204" pitchFamily="34" charset="0"/>
              </a:rPr>
              <a:t>back to you as a rainbow.</a:t>
            </a:r>
          </a:p>
          <a:p>
            <a:endParaRPr lang="en-US" sz="1600" dirty="0" smtClean="0">
              <a:solidFill>
                <a:schemeClr val="bg1"/>
              </a:solidFill>
              <a:latin typeface="Verdana" panose="020B0604030504040204" pitchFamily="34" charset="0"/>
              <a:ea typeface="Verdana" panose="020B0604030504040204" pitchFamily="34" charset="0"/>
            </a:endParaRPr>
          </a:p>
          <a:p>
            <a:r>
              <a:rPr lang="en-US" sz="1600" dirty="0" smtClean="0">
                <a:solidFill>
                  <a:schemeClr val="bg1"/>
                </a:solidFill>
                <a:latin typeface="Verdana" panose="020B0604030504040204" pitchFamily="34" charset="0"/>
                <a:ea typeface="Verdana" panose="020B0604030504040204" pitchFamily="34" charset="0"/>
              </a:rPr>
              <a:t>Three </a:t>
            </a:r>
            <a:r>
              <a:rPr lang="en-US" sz="1600" dirty="0">
                <a:solidFill>
                  <a:schemeClr val="bg1"/>
                </a:solidFill>
                <a:latin typeface="Verdana" panose="020B0604030504040204" pitchFamily="34" charset="0"/>
                <a:ea typeface="Verdana" panose="020B0604030504040204" pitchFamily="34" charset="0"/>
              </a:rPr>
              <a:t>conditions must be met in order for you to see a rainbow.</a:t>
            </a:r>
          </a:p>
          <a:p>
            <a:pPr marL="342900" indent="-342900">
              <a:buFont typeface="+mj-lt"/>
              <a:buAutoNum type="arabicPeriod"/>
            </a:pPr>
            <a:r>
              <a:rPr lang="en-US" sz="1600" dirty="0">
                <a:solidFill>
                  <a:schemeClr val="bg1"/>
                </a:solidFill>
                <a:latin typeface="Verdana" panose="020B0604030504040204" pitchFamily="34" charset="0"/>
                <a:ea typeface="Verdana" panose="020B0604030504040204" pitchFamily="34" charset="0"/>
              </a:rPr>
              <a:t>I</a:t>
            </a:r>
            <a:r>
              <a:rPr lang="en-US" sz="1600" dirty="0" smtClean="0">
                <a:solidFill>
                  <a:schemeClr val="bg1"/>
                </a:solidFill>
                <a:latin typeface="Verdana" panose="020B0604030504040204" pitchFamily="34" charset="0"/>
                <a:ea typeface="Verdana" panose="020B0604030504040204" pitchFamily="34" charset="0"/>
              </a:rPr>
              <a:t>t </a:t>
            </a:r>
            <a:r>
              <a:rPr lang="en-US" sz="1600" dirty="0">
                <a:solidFill>
                  <a:schemeClr val="bg1"/>
                </a:solidFill>
                <a:latin typeface="Verdana" panose="020B0604030504040204" pitchFamily="34" charset="0"/>
                <a:ea typeface="Verdana" panose="020B0604030504040204" pitchFamily="34" charset="0"/>
              </a:rPr>
              <a:t>must be raining. </a:t>
            </a:r>
          </a:p>
          <a:p>
            <a:pPr marL="342900" indent="-342900">
              <a:buFont typeface="+mj-lt"/>
              <a:buAutoNum type="arabicPeriod"/>
            </a:pPr>
            <a:r>
              <a:rPr lang="en-US" sz="1600" dirty="0">
                <a:solidFill>
                  <a:schemeClr val="bg1"/>
                </a:solidFill>
                <a:latin typeface="Verdana" panose="020B0604030504040204" pitchFamily="34" charset="0"/>
                <a:ea typeface="Verdana" panose="020B0604030504040204" pitchFamily="34" charset="0"/>
              </a:rPr>
              <a:t>T</a:t>
            </a:r>
            <a:r>
              <a:rPr lang="en-US" sz="1600" dirty="0" smtClean="0">
                <a:solidFill>
                  <a:schemeClr val="bg1"/>
                </a:solidFill>
                <a:latin typeface="Verdana" panose="020B0604030504040204" pitchFamily="34" charset="0"/>
                <a:ea typeface="Verdana" panose="020B0604030504040204" pitchFamily="34" charset="0"/>
              </a:rPr>
              <a:t>he </a:t>
            </a:r>
            <a:r>
              <a:rPr lang="en-US" sz="1600" dirty="0">
                <a:solidFill>
                  <a:schemeClr val="bg1"/>
                </a:solidFill>
                <a:latin typeface="Verdana" panose="020B0604030504040204" pitchFamily="34" charset="0"/>
                <a:ea typeface="Verdana" panose="020B0604030504040204" pitchFamily="34" charset="0"/>
              </a:rPr>
              <a:t>sun must be shining. </a:t>
            </a:r>
          </a:p>
          <a:p>
            <a:pPr marL="342900" indent="-342900">
              <a:buFont typeface="+mj-lt"/>
              <a:buAutoNum type="arabicPeriod"/>
            </a:pPr>
            <a:r>
              <a:rPr lang="en-US" sz="1600" dirty="0" smtClean="0">
                <a:solidFill>
                  <a:schemeClr val="bg1"/>
                </a:solidFill>
                <a:latin typeface="Verdana" panose="020B0604030504040204" pitchFamily="34" charset="0"/>
                <a:ea typeface="Verdana" panose="020B0604030504040204" pitchFamily="34" charset="0"/>
              </a:rPr>
              <a:t>The </a:t>
            </a:r>
            <a:r>
              <a:rPr lang="en-US" sz="1600" dirty="0">
                <a:solidFill>
                  <a:schemeClr val="bg1"/>
                </a:solidFill>
                <a:latin typeface="Verdana" panose="020B0604030504040204" pitchFamily="34" charset="0"/>
                <a:ea typeface="Verdana" panose="020B0604030504040204" pitchFamily="34" charset="0"/>
              </a:rPr>
              <a:t>observer must be between the sun and the rain. The lower the sun is in the sky, the higher the arc of the rainbow will be. </a:t>
            </a:r>
            <a:r>
              <a:rPr lang="en-US" sz="1400" dirty="0">
                <a:solidFill>
                  <a:schemeClr val="bg1"/>
                </a:solidFill>
                <a:latin typeface="Verdana" panose="020B0604030504040204" pitchFamily="34" charset="0"/>
                <a:ea typeface="Verdana" panose="020B0604030504040204" pitchFamily="34" charset="0"/>
              </a:rPr>
              <a:t/>
            </a:r>
            <a:br>
              <a:rPr lang="en-US" sz="1400" dirty="0">
                <a:solidFill>
                  <a:schemeClr val="bg1"/>
                </a:solidFill>
                <a:latin typeface="Verdana" panose="020B0604030504040204" pitchFamily="34" charset="0"/>
                <a:ea typeface="Verdana" panose="020B0604030504040204" pitchFamily="34" charset="0"/>
              </a:rPr>
            </a:br>
            <a:endParaRPr lang="en-US" sz="1400" dirty="0">
              <a:solidFill>
                <a:schemeClr val="bg1"/>
              </a:solidFill>
              <a:latin typeface="Verdana" panose="020B0604030504040204" pitchFamily="34" charset="0"/>
              <a:ea typeface="Verdana" panose="020B0604030504040204" pitchFamily="34" charset="0"/>
            </a:endParaRPr>
          </a:p>
          <a:p>
            <a:endParaRPr lang="en-US" sz="1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58608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7E4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2873" y="25383"/>
            <a:ext cx="7162800" cy="889017"/>
          </a:xfrm>
        </p:spPr>
        <p:txBody>
          <a:bodyPr>
            <a:normAutofit fontScale="90000"/>
          </a:bodyPr>
          <a:lstStyle/>
          <a:p>
            <a:pPr algn="ctr"/>
            <a:r>
              <a:rPr lang="en-US" sz="5000" b="1" dirty="0" smtClean="0">
                <a:solidFill>
                  <a:srgbClr val="0083CB"/>
                </a:solidFill>
                <a:latin typeface="Verdana" panose="020B0604030504040204" pitchFamily="34" charset="0"/>
                <a:ea typeface="Verdana" panose="020B0604030504040204" pitchFamily="34" charset="0"/>
              </a:rPr>
              <a:t>The Water Cycle</a:t>
            </a:r>
            <a:br>
              <a:rPr lang="en-US" sz="5000" b="1" dirty="0" smtClean="0">
                <a:solidFill>
                  <a:srgbClr val="0083CB"/>
                </a:solidFill>
                <a:latin typeface="Verdana" panose="020B0604030504040204" pitchFamily="34" charset="0"/>
                <a:ea typeface="Verdana" panose="020B0604030504040204" pitchFamily="34" charset="0"/>
              </a:rPr>
            </a:br>
            <a:endParaRPr lang="en-US" sz="1600" b="1" dirty="0">
              <a:solidFill>
                <a:srgbClr val="0083CB"/>
              </a:solidFill>
              <a:latin typeface="Verdana" panose="020B0604030504040204" pitchFamily="34" charset="0"/>
              <a:ea typeface="Verdana" panose="020B0604030504040204" pitchFamily="34" charset="0"/>
            </a:endParaRPr>
          </a:p>
        </p:txBody>
      </p:sp>
      <p:sp>
        <p:nvSpPr>
          <p:cNvPr id="6" name="TextBox 5"/>
          <p:cNvSpPr txBox="1"/>
          <p:nvPr/>
        </p:nvSpPr>
        <p:spPr>
          <a:xfrm>
            <a:off x="198582" y="914400"/>
            <a:ext cx="3717636" cy="1600438"/>
          </a:xfrm>
          <a:prstGeom prst="rect">
            <a:avLst/>
          </a:prstGeom>
          <a:noFill/>
        </p:spPr>
        <p:txBody>
          <a:bodyPr wrap="square" rtlCol="0">
            <a:spAutoFit/>
          </a:bodyPr>
          <a:lstStyle/>
          <a:p>
            <a:pPr algn="ctr"/>
            <a:r>
              <a:rPr lang="en-US" sz="1400" dirty="0" smtClean="0">
                <a:solidFill>
                  <a:schemeClr val="bg1"/>
                </a:solidFill>
                <a:latin typeface="Verdana" panose="020B0604030504040204" pitchFamily="34" charset="0"/>
                <a:ea typeface="Verdana" panose="020B0604030504040204" pitchFamily="34" charset="0"/>
              </a:rPr>
              <a:t>The </a:t>
            </a:r>
            <a:r>
              <a:rPr lang="en-US" sz="1400" dirty="0">
                <a:solidFill>
                  <a:schemeClr val="bg1"/>
                </a:solidFill>
                <a:latin typeface="Verdana" panose="020B0604030504040204" pitchFamily="34" charset="0"/>
                <a:ea typeface="Verdana" panose="020B0604030504040204" pitchFamily="34" charset="0"/>
              </a:rPr>
              <a:t>world’s water moves between lakes, rivers, oceans, the </a:t>
            </a:r>
            <a:r>
              <a:rPr lang="en-US" sz="1400" dirty="0" smtClean="0">
                <a:solidFill>
                  <a:schemeClr val="bg1"/>
                </a:solidFill>
                <a:latin typeface="Verdana" panose="020B0604030504040204" pitchFamily="34" charset="0"/>
                <a:ea typeface="Verdana" panose="020B0604030504040204" pitchFamily="34" charset="0"/>
              </a:rPr>
              <a:t>atmosphere, </a:t>
            </a:r>
            <a:r>
              <a:rPr lang="en-US" sz="1400" dirty="0">
                <a:solidFill>
                  <a:schemeClr val="bg1"/>
                </a:solidFill>
                <a:latin typeface="Verdana" panose="020B0604030504040204" pitchFamily="34" charset="0"/>
                <a:ea typeface="Verdana" panose="020B0604030504040204" pitchFamily="34" charset="0"/>
              </a:rPr>
              <a:t>and the land in an ongoing cycle called – you guessed it! – </a:t>
            </a:r>
            <a:r>
              <a:rPr lang="en-US" sz="1400" b="1" dirty="0">
                <a:solidFill>
                  <a:srgbClr val="0083CB"/>
                </a:solidFill>
                <a:latin typeface="Verdana" panose="020B0604030504040204" pitchFamily="34" charset="0"/>
                <a:ea typeface="Verdana" panose="020B0604030504040204" pitchFamily="34" charset="0"/>
              </a:rPr>
              <a:t>the water cycle</a:t>
            </a:r>
            <a:r>
              <a:rPr lang="en-US" sz="1400" dirty="0">
                <a:solidFill>
                  <a:schemeClr val="bg1"/>
                </a:solidFill>
                <a:latin typeface="Verdana" panose="020B0604030504040204" pitchFamily="34" charset="0"/>
                <a:ea typeface="Verdana" panose="020B0604030504040204" pitchFamily="34" charset="0"/>
              </a:rPr>
              <a:t>. As it goes through this continuous system, it can be a </a:t>
            </a:r>
            <a:r>
              <a:rPr lang="en-US" sz="1400" b="1" dirty="0">
                <a:solidFill>
                  <a:srgbClr val="0083CB"/>
                </a:solidFill>
                <a:latin typeface="Verdana" panose="020B0604030504040204" pitchFamily="34" charset="0"/>
                <a:ea typeface="Verdana" panose="020B0604030504040204" pitchFamily="34" charset="0"/>
              </a:rPr>
              <a:t>liquid (water)</a:t>
            </a:r>
            <a:r>
              <a:rPr lang="en-US" sz="1400" dirty="0">
                <a:solidFill>
                  <a:schemeClr val="bg1"/>
                </a:solidFill>
                <a:latin typeface="Verdana" panose="020B0604030504040204" pitchFamily="34" charset="0"/>
                <a:ea typeface="Verdana" panose="020B0604030504040204" pitchFamily="34" charset="0"/>
              </a:rPr>
              <a:t>, a </a:t>
            </a:r>
            <a:r>
              <a:rPr lang="en-US" sz="1400" b="1" dirty="0">
                <a:solidFill>
                  <a:srgbClr val="0083CB"/>
                </a:solidFill>
                <a:latin typeface="Verdana" panose="020B0604030504040204" pitchFamily="34" charset="0"/>
                <a:ea typeface="Verdana" panose="020B0604030504040204" pitchFamily="34" charset="0"/>
              </a:rPr>
              <a:t>gas </a:t>
            </a:r>
            <a:r>
              <a:rPr lang="en-US" sz="1400" b="1" dirty="0" smtClean="0">
                <a:solidFill>
                  <a:srgbClr val="0083CB"/>
                </a:solidFill>
                <a:latin typeface="Verdana" panose="020B0604030504040204" pitchFamily="34" charset="0"/>
                <a:ea typeface="Verdana" panose="020B0604030504040204" pitchFamily="34" charset="0"/>
              </a:rPr>
              <a:t>(vapor</a:t>
            </a:r>
            <a:r>
              <a:rPr lang="en-US" sz="1400" b="1" dirty="0" smtClean="0">
                <a:solidFill>
                  <a:srgbClr val="0083CB"/>
                </a:solidFill>
                <a:latin typeface="Verdana" panose="020B0604030504040204" pitchFamily="34" charset="0"/>
                <a:ea typeface="Verdana" panose="020B0604030504040204" pitchFamily="34" charset="0"/>
              </a:rPr>
              <a:t>)</a:t>
            </a:r>
            <a:r>
              <a:rPr lang="en-US" sz="1400" b="1" dirty="0" smtClean="0">
                <a:solidFill>
                  <a:schemeClr val="bg1"/>
                </a:solidFill>
                <a:latin typeface="Verdana" panose="020B0604030504040204" pitchFamily="34" charset="0"/>
                <a:ea typeface="Verdana" panose="020B0604030504040204" pitchFamily="34" charset="0"/>
              </a:rPr>
              <a:t>,</a:t>
            </a:r>
            <a:r>
              <a:rPr lang="en-US" sz="1400" b="1" dirty="0" smtClean="0">
                <a:solidFill>
                  <a:srgbClr val="0083CB"/>
                </a:solidFill>
                <a:latin typeface="Verdana" panose="020B0604030504040204" pitchFamily="34" charset="0"/>
                <a:ea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rPr>
              <a:t>or a </a:t>
            </a:r>
            <a:r>
              <a:rPr lang="en-US" sz="1400" b="1" dirty="0">
                <a:solidFill>
                  <a:srgbClr val="0083CB"/>
                </a:solidFill>
                <a:latin typeface="Verdana" panose="020B0604030504040204" pitchFamily="34" charset="0"/>
                <a:ea typeface="Verdana" panose="020B0604030504040204" pitchFamily="34" charset="0"/>
              </a:rPr>
              <a:t>solid (ice)</a:t>
            </a:r>
            <a:r>
              <a:rPr lang="en-US" sz="1400" dirty="0">
                <a:solidFill>
                  <a:schemeClr val="bg1"/>
                </a:solidFill>
                <a:latin typeface="Verdana" panose="020B0604030504040204" pitchFamily="34" charset="0"/>
                <a:ea typeface="Verdana" panose="020B0604030504040204" pitchFamily="34" charset="0"/>
              </a:rPr>
              <a:t>.</a:t>
            </a:r>
            <a:endParaRPr lang="en-US" sz="1400" dirty="0">
              <a:latin typeface="Verdana" panose="020B0604030504040204" pitchFamily="34" charset="0"/>
              <a:ea typeface="Verdana" panose="020B0604030504040204" pitchFamily="34" charset="0"/>
            </a:endParaRPr>
          </a:p>
        </p:txBody>
      </p:sp>
      <p:pic>
        <p:nvPicPr>
          <p:cNvPr id="1028" name="Picture 4" descr="Water cycle - Wat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336897"/>
            <a:ext cx="4114800" cy="35441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1745" y="912091"/>
            <a:ext cx="5029200" cy="6571030"/>
          </a:xfrm>
          <a:prstGeom prst="rect">
            <a:avLst/>
          </a:prstGeom>
          <a:noFill/>
        </p:spPr>
        <p:txBody>
          <a:bodyPr wrap="square" rtlCol="0">
            <a:spAutoFit/>
          </a:bodyPr>
          <a:lstStyle/>
          <a:p>
            <a:r>
              <a:rPr lang="en-US" sz="1400" b="1" dirty="0" smtClean="0">
                <a:solidFill>
                  <a:srgbClr val="0083CB"/>
                </a:solidFill>
                <a:latin typeface="Verdana" panose="020B0604030504040204" pitchFamily="34" charset="0"/>
                <a:ea typeface="Verdana" panose="020B0604030504040204" pitchFamily="34" charset="0"/>
              </a:rPr>
              <a:t>1.  Evaporation</a:t>
            </a:r>
            <a:endParaRPr lang="en-US" sz="1400" b="1" dirty="0">
              <a:solidFill>
                <a:srgbClr val="0083CB"/>
              </a:solidFill>
              <a:latin typeface="Verdana" panose="020B0604030504040204" pitchFamily="34" charset="0"/>
              <a:ea typeface="Verdana" panose="020B0604030504040204" pitchFamily="34" charset="0"/>
            </a:endParaRPr>
          </a:p>
          <a:p>
            <a:r>
              <a:rPr lang="en-US" sz="1400" dirty="0">
                <a:solidFill>
                  <a:schemeClr val="bg1"/>
                </a:solidFill>
                <a:latin typeface="Verdana" panose="020B0604030504040204" pitchFamily="34" charset="0"/>
                <a:ea typeface="Verdana" panose="020B0604030504040204" pitchFamily="34" charset="0"/>
              </a:rPr>
              <a:t>Energy from the sun heats up the surface of the Earth, causing the temperature of the water </a:t>
            </a:r>
            <a:r>
              <a:rPr lang="en-US" sz="1400" dirty="0" smtClean="0">
                <a:solidFill>
                  <a:schemeClr val="bg1"/>
                </a:solidFill>
                <a:latin typeface="Verdana" panose="020B0604030504040204" pitchFamily="34" charset="0"/>
                <a:ea typeface="Verdana" panose="020B0604030504040204" pitchFamily="34" charset="0"/>
              </a:rPr>
              <a:t>to </a:t>
            </a:r>
            <a:r>
              <a:rPr lang="en-US" sz="1400" dirty="0">
                <a:solidFill>
                  <a:schemeClr val="bg1"/>
                </a:solidFill>
                <a:latin typeface="Verdana" panose="020B0604030504040204" pitchFamily="34" charset="0"/>
                <a:ea typeface="Verdana" panose="020B0604030504040204" pitchFamily="34" charset="0"/>
              </a:rPr>
              <a:t>rise. </a:t>
            </a:r>
            <a:r>
              <a:rPr lang="en-US" sz="1400" dirty="0" smtClean="0">
                <a:solidFill>
                  <a:schemeClr val="bg1"/>
                </a:solidFill>
                <a:latin typeface="Verdana" panose="020B0604030504040204" pitchFamily="34" charset="0"/>
                <a:ea typeface="Verdana" panose="020B0604030504040204" pitchFamily="34" charset="0"/>
              </a:rPr>
              <a:t>Some of </a:t>
            </a:r>
            <a:r>
              <a:rPr lang="en-US" sz="1400" dirty="0">
                <a:solidFill>
                  <a:schemeClr val="bg1"/>
                </a:solidFill>
                <a:latin typeface="Verdana" panose="020B0604030504040204" pitchFamily="34" charset="0"/>
                <a:ea typeface="Verdana" panose="020B0604030504040204" pitchFamily="34" charset="0"/>
              </a:rPr>
              <a:t>the water </a:t>
            </a:r>
            <a:r>
              <a:rPr lang="en-US" sz="1400" b="1" dirty="0" smtClean="0">
                <a:solidFill>
                  <a:srgbClr val="0083CB"/>
                </a:solidFill>
                <a:latin typeface="Verdana" panose="020B0604030504040204" pitchFamily="34" charset="0"/>
                <a:ea typeface="Verdana" panose="020B0604030504040204" pitchFamily="34" charset="0"/>
              </a:rPr>
              <a:t>evaporates</a:t>
            </a:r>
            <a:r>
              <a:rPr lang="en-US" sz="1400" dirty="0" smtClean="0">
                <a:solidFill>
                  <a:schemeClr val="bg1"/>
                </a:solidFill>
                <a:latin typeface="Verdana" panose="020B0604030504040204" pitchFamily="34" charset="0"/>
                <a:ea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rPr>
              <a:t>into the air, turning into a gas called </a:t>
            </a:r>
            <a:r>
              <a:rPr lang="en-US" sz="1400" b="1" dirty="0" smtClean="0">
                <a:solidFill>
                  <a:srgbClr val="0083CB"/>
                </a:solidFill>
                <a:latin typeface="Verdana" panose="020B0604030504040204" pitchFamily="34" charset="0"/>
                <a:ea typeface="Verdana" panose="020B0604030504040204" pitchFamily="34" charset="0"/>
              </a:rPr>
              <a:t>vapor</a:t>
            </a:r>
            <a:r>
              <a:rPr lang="en-US" sz="1400" dirty="0" smtClean="0">
                <a:solidFill>
                  <a:schemeClr val="bg1"/>
                </a:solidFill>
                <a:latin typeface="Verdana" panose="020B0604030504040204" pitchFamily="34" charset="0"/>
                <a:ea typeface="Verdana" panose="020B0604030504040204" pitchFamily="34" charset="0"/>
              </a:rPr>
              <a:t>. </a:t>
            </a:r>
          </a:p>
          <a:p>
            <a:endParaRPr lang="en-US" sz="500" dirty="0" smtClean="0">
              <a:solidFill>
                <a:schemeClr val="bg1"/>
              </a:solidFill>
              <a:latin typeface="Verdana" panose="020B0604030504040204" pitchFamily="34" charset="0"/>
              <a:ea typeface="Verdana" panose="020B0604030504040204" pitchFamily="34" charset="0"/>
            </a:endParaRPr>
          </a:p>
          <a:p>
            <a:endParaRPr lang="en-US" sz="500" dirty="0" smtClean="0">
              <a:solidFill>
                <a:schemeClr val="bg1"/>
              </a:solidFill>
              <a:latin typeface="Verdana" panose="020B0604030504040204" pitchFamily="34" charset="0"/>
              <a:ea typeface="Verdana" panose="020B0604030504040204" pitchFamily="34" charset="0"/>
            </a:endParaRPr>
          </a:p>
          <a:p>
            <a:r>
              <a:rPr lang="en-US" sz="1400" b="1" dirty="0" smtClean="0">
                <a:solidFill>
                  <a:srgbClr val="0083CB"/>
                </a:solidFill>
                <a:latin typeface="Verdana" panose="020B0604030504040204" pitchFamily="34" charset="0"/>
                <a:ea typeface="Verdana" panose="020B0604030504040204" pitchFamily="34" charset="0"/>
              </a:rPr>
              <a:t>2. Transpiration</a:t>
            </a:r>
            <a:endParaRPr lang="en-US" sz="1400" b="1" dirty="0">
              <a:solidFill>
                <a:srgbClr val="0083CB"/>
              </a:solidFill>
              <a:latin typeface="Verdana" panose="020B0604030504040204" pitchFamily="34" charset="0"/>
              <a:ea typeface="Verdana" panose="020B0604030504040204" pitchFamily="34" charset="0"/>
            </a:endParaRPr>
          </a:p>
          <a:p>
            <a:r>
              <a:rPr lang="en-US" sz="1400" dirty="0" smtClean="0">
                <a:solidFill>
                  <a:schemeClr val="bg1"/>
                </a:solidFill>
                <a:latin typeface="Verdana" panose="020B0604030504040204" pitchFamily="34" charset="0"/>
                <a:ea typeface="Verdana" panose="020B0604030504040204" pitchFamily="34" charset="0"/>
              </a:rPr>
              <a:t>Plants </a:t>
            </a:r>
            <a:r>
              <a:rPr lang="en-US" sz="1400" dirty="0">
                <a:solidFill>
                  <a:schemeClr val="bg1"/>
                </a:solidFill>
                <a:latin typeface="Verdana" panose="020B0604030504040204" pitchFamily="34" charset="0"/>
                <a:ea typeface="Verdana" panose="020B0604030504040204" pitchFamily="34" charset="0"/>
              </a:rPr>
              <a:t>and trees </a:t>
            </a:r>
            <a:r>
              <a:rPr lang="en-US" sz="1400" dirty="0" smtClean="0">
                <a:solidFill>
                  <a:schemeClr val="bg1"/>
                </a:solidFill>
                <a:latin typeface="Verdana" panose="020B0604030504040204" pitchFamily="34" charset="0"/>
                <a:ea typeface="Verdana" panose="020B0604030504040204" pitchFamily="34" charset="0"/>
              </a:rPr>
              <a:t>also lose </a:t>
            </a:r>
            <a:r>
              <a:rPr lang="en-US" sz="1400" dirty="0">
                <a:solidFill>
                  <a:schemeClr val="bg1"/>
                </a:solidFill>
                <a:latin typeface="Verdana" panose="020B0604030504040204" pitchFamily="34" charset="0"/>
                <a:ea typeface="Verdana" panose="020B0604030504040204" pitchFamily="34" charset="0"/>
              </a:rPr>
              <a:t>water to the atmosphere through their leaves. </a:t>
            </a:r>
            <a:endParaRPr lang="en-US" sz="1400" dirty="0" smtClean="0">
              <a:solidFill>
                <a:schemeClr val="bg1"/>
              </a:solidFill>
              <a:latin typeface="Verdana" panose="020B0604030504040204" pitchFamily="34" charset="0"/>
              <a:ea typeface="Verdana" panose="020B0604030504040204" pitchFamily="34" charset="0"/>
            </a:endParaRPr>
          </a:p>
          <a:p>
            <a:endParaRPr lang="en-US" sz="500" dirty="0">
              <a:solidFill>
                <a:schemeClr val="bg1"/>
              </a:solidFill>
              <a:latin typeface="Verdana" panose="020B0604030504040204" pitchFamily="34" charset="0"/>
              <a:ea typeface="Verdana" panose="020B0604030504040204" pitchFamily="34" charset="0"/>
            </a:endParaRPr>
          </a:p>
          <a:p>
            <a:endParaRPr lang="en-US" sz="500" dirty="0" smtClean="0">
              <a:solidFill>
                <a:schemeClr val="bg1"/>
              </a:solidFill>
              <a:latin typeface="Verdana" panose="020B0604030504040204" pitchFamily="34" charset="0"/>
              <a:ea typeface="Verdana" panose="020B0604030504040204" pitchFamily="34" charset="0"/>
            </a:endParaRPr>
          </a:p>
          <a:p>
            <a:r>
              <a:rPr lang="en-US" sz="1400" b="1" dirty="0" smtClean="0">
                <a:solidFill>
                  <a:srgbClr val="0083CB"/>
                </a:solidFill>
                <a:latin typeface="Verdana" panose="020B0604030504040204" pitchFamily="34" charset="0"/>
                <a:ea typeface="Verdana" panose="020B0604030504040204" pitchFamily="34" charset="0"/>
              </a:rPr>
              <a:t>3.  Condensation</a:t>
            </a:r>
            <a:endParaRPr lang="en-US" sz="1400" b="1" dirty="0">
              <a:solidFill>
                <a:srgbClr val="0083CB"/>
              </a:solidFill>
              <a:latin typeface="Verdana" panose="020B0604030504040204" pitchFamily="34" charset="0"/>
              <a:ea typeface="Verdana" panose="020B0604030504040204" pitchFamily="34" charset="0"/>
            </a:endParaRPr>
          </a:p>
          <a:p>
            <a:r>
              <a:rPr lang="en-US" sz="1400" dirty="0">
                <a:solidFill>
                  <a:schemeClr val="bg1"/>
                </a:solidFill>
                <a:latin typeface="Verdana" panose="020B0604030504040204" pitchFamily="34" charset="0"/>
                <a:ea typeface="Verdana" panose="020B0604030504040204" pitchFamily="34" charset="0"/>
              </a:rPr>
              <a:t>As water </a:t>
            </a:r>
            <a:r>
              <a:rPr lang="en-US" sz="1400" dirty="0" smtClean="0">
                <a:solidFill>
                  <a:schemeClr val="bg1"/>
                </a:solidFill>
                <a:latin typeface="Verdana" panose="020B0604030504040204" pitchFamily="34" charset="0"/>
                <a:ea typeface="Verdana" panose="020B0604030504040204" pitchFamily="34" charset="0"/>
              </a:rPr>
              <a:t>vapor </a:t>
            </a:r>
            <a:r>
              <a:rPr lang="en-US" sz="1400" dirty="0">
                <a:solidFill>
                  <a:schemeClr val="bg1"/>
                </a:solidFill>
                <a:latin typeface="Verdana" panose="020B0604030504040204" pitchFamily="34" charset="0"/>
                <a:ea typeface="Verdana" panose="020B0604030504040204" pitchFamily="34" charset="0"/>
              </a:rPr>
              <a:t>rises up high into the sky, it cools and turns back into a liquid, forming clouds. This process is called </a:t>
            </a:r>
            <a:r>
              <a:rPr lang="en-US" sz="1400" b="1" dirty="0" smtClean="0">
                <a:solidFill>
                  <a:srgbClr val="0083CB"/>
                </a:solidFill>
                <a:latin typeface="Verdana" panose="020B0604030504040204" pitchFamily="34" charset="0"/>
                <a:ea typeface="Verdana" panose="020B0604030504040204" pitchFamily="34" charset="0"/>
              </a:rPr>
              <a:t>condensation</a:t>
            </a:r>
            <a:r>
              <a:rPr lang="en-US" sz="1400" dirty="0" smtClean="0">
                <a:solidFill>
                  <a:schemeClr val="bg1"/>
                </a:solidFill>
                <a:latin typeface="Verdana" panose="020B0604030504040204" pitchFamily="34" charset="0"/>
                <a:ea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rPr>
              <a:t>Currents high up in the air move these clouds around the globe</a:t>
            </a:r>
            <a:r>
              <a:rPr lang="en-US" sz="1400" dirty="0" smtClean="0">
                <a:solidFill>
                  <a:schemeClr val="bg1"/>
                </a:solidFill>
                <a:latin typeface="Verdana" panose="020B0604030504040204" pitchFamily="34" charset="0"/>
                <a:ea typeface="Verdana" panose="020B0604030504040204" pitchFamily="34" charset="0"/>
              </a:rPr>
              <a:t>.</a:t>
            </a:r>
          </a:p>
          <a:p>
            <a:endParaRPr lang="en-US" sz="500" dirty="0" smtClean="0">
              <a:solidFill>
                <a:schemeClr val="bg1"/>
              </a:solidFill>
              <a:latin typeface="Verdana" panose="020B0604030504040204" pitchFamily="34" charset="0"/>
              <a:ea typeface="Verdana" panose="020B0604030504040204" pitchFamily="34" charset="0"/>
            </a:endParaRPr>
          </a:p>
          <a:p>
            <a:endParaRPr lang="en-US" sz="500" dirty="0" smtClean="0">
              <a:solidFill>
                <a:schemeClr val="bg1"/>
              </a:solidFill>
              <a:latin typeface="Verdana" panose="020B0604030504040204" pitchFamily="34" charset="0"/>
              <a:ea typeface="Verdana" panose="020B0604030504040204" pitchFamily="34" charset="0"/>
            </a:endParaRPr>
          </a:p>
          <a:p>
            <a:r>
              <a:rPr lang="en-US" sz="1400" b="1" dirty="0" smtClean="0">
                <a:solidFill>
                  <a:srgbClr val="0083CB"/>
                </a:solidFill>
                <a:latin typeface="Verdana" panose="020B0604030504040204" pitchFamily="34" charset="0"/>
                <a:ea typeface="Verdana" panose="020B0604030504040204" pitchFamily="34" charset="0"/>
              </a:rPr>
              <a:t>4.  Precipitation</a:t>
            </a:r>
            <a:endParaRPr lang="en-US" sz="1400" b="1" dirty="0">
              <a:solidFill>
                <a:srgbClr val="0083CB"/>
              </a:solidFill>
              <a:latin typeface="Verdana" panose="020B0604030504040204" pitchFamily="34" charset="0"/>
              <a:ea typeface="Verdana" panose="020B0604030504040204" pitchFamily="34" charset="0"/>
            </a:endParaRPr>
          </a:p>
          <a:p>
            <a:r>
              <a:rPr lang="en-US" sz="1400" dirty="0">
                <a:solidFill>
                  <a:schemeClr val="bg1"/>
                </a:solidFill>
                <a:latin typeface="Verdana" panose="020B0604030504040204" pitchFamily="34" charset="0"/>
                <a:ea typeface="Verdana" panose="020B0604030504040204" pitchFamily="34" charset="0"/>
              </a:rPr>
              <a:t>When too much water has condensed, the water droplets in the clouds become too big and heavy for the air to hold them. </a:t>
            </a:r>
            <a:r>
              <a:rPr lang="en-US" sz="1400" dirty="0" smtClean="0">
                <a:solidFill>
                  <a:schemeClr val="bg1"/>
                </a:solidFill>
                <a:latin typeface="Verdana" panose="020B0604030504040204" pitchFamily="34" charset="0"/>
                <a:ea typeface="Verdana" panose="020B0604030504040204" pitchFamily="34" charset="0"/>
              </a:rPr>
              <a:t>Then they </a:t>
            </a:r>
            <a:r>
              <a:rPr lang="en-US" sz="1400" dirty="0">
                <a:solidFill>
                  <a:schemeClr val="bg1"/>
                </a:solidFill>
                <a:latin typeface="Verdana" panose="020B0604030504040204" pitchFamily="34" charset="0"/>
                <a:ea typeface="Verdana" panose="020B0604030504040204" pitchFamily="34" charset="0"/>
              </a:rPr>
              <a:t>fall back down to Earth as rain, snow, </a:t>
            </a:r>
            <a:r>
              <a:rPr lang="en-US" sz="1400" dirty="0" smtClean="0">
                <a:solidFill>
                  <a:schemeClr val="bg1"/>
                </a:solidFill>
                <a:latin typeface="Verdana" panose="020B0604030504040204" pitchFamily="34" charset="0"/>
                <a:ea typeface="Verdana" panose="020B0604030504040204" pitchFamily="34" charset="0"/>
              </a:rPr>
              <a:t>hail, </a:t>
            </a:r>
            <a:r>
              <a:rPr lang="en-US" sz="1400" dirty="0">
                <a:solidFill>
                  <a:schemeClr val="bg1"/>
                </a:solidFill>
                <a:latin typeface="Verdana" panose="020B0604030504040204" pitchFamily="34" charset="0"/>
                <a:ea typeface="Verdana" panose="020B0604030504040204" pitchFamily="34" charset="0"/>
              </a:rPr>
              <a:t>or </a:t>
            </a:r>
            <a:r>
              <a:rPr lang="en-US" sz="1400" dirty="0" smtClean="0">
                <a:solidFill>
                  <a:schemeClr val="bg1"/>
                </a:solidFill>
                <a:latin typeface="Verdana" panose="020B0604030504040204" pitchFamily="34" charset="0"/>
                <a:ea typeface="Verdana" panose="020B0604030504040204" pitchFamily="34" charset="0"/>
              </a:rPr>
              <a:t>sleet in </a:t>
            </a:r>
            <a:r>
              <a:rPr lang="en-US" sz="1400" dirty="0">
                <a:solidFill>
                  <a:schemeClr val="bg1"/>
                </a:solidFill>
                <a:latin typeface="Verdana" panose="020B0604030504040204" pitchFamily="34" charset="0"/>
                <a:ea typeface="Verdana" panose="020B0604030504040204" pitchFamily="34" charset="0"/>
              </a:rPr>
              <a:t>process known as </a:t>
            </a:r>
            <a:r>
              <a:rPr lang="en-US" sz="1400" b="1" dirty="0" smtClean="0">
                <a:solidFill>
                  <a:srgbClr val="0083CB"/>
                </a:solidFill>
                <a:latin typeface="Verdana" panose="020B0604030504040204" pitchFamily="34" charset="0"/>
                <a:ea typeface="Verdana" panose="020B0604030504040204" pitchFamily="34" charset="0"/>
              </a:rPr>
              <a:t>precipitation</a:t>
            </a:r>
            <a:r>
              <a:rPr lang="en-US" sz="1400" dirty="0" smtClean="0">
                <a:solidFill>
                  <a:schemeClr val="bg1"/>
                </a:solidFill>
                <a:latin typeface="Verdana" panose="020B0604030504040204" pitchFamily="34" charset="0"/>
                <a:ea typeface="Verdana" panose="020B0604030504040204" pitchFamily="34" charset="0"/>
              </a:rPr>
              <a:t>.</a:t>
            </a:r>
          </a:p>
          <a:p>
            <a:endParaRPr lang="en-US" sz="500" dirty="0">
              <a:solidFill>
                <a:schemeClr val="bg1"/>
              </a:solidFill>
              <a:latin typeface="Verdana" panose="020B0604030504040204" pitchFamily="34" charset="0"/>
              <a:ea typeface="Verdana" panose="020B0604030504040204" pitchFamily="34" charset="0"/>
            </a:endParaRPr>
          </a:p>
          <a:p>
            <a:endParaRPr lang="en-US" sz="500" dirty="0">
              <a:solidFill>
                <a:schemeClr val="bg1"/>
              </a:solidFill>
              <a:latin typeface="Verdana" panose="020B0604030504040204" pitchFamily="34" charset="0"/>
              <a:ea typeface="Verdana" panose="020B0604030504040204" pitchFamily="34" charset="0"/>
            </a:endParaRPr>
          </a:p>
          <a:p>
            <a:r>
              <a:rPr lang="en-US" sz="1400" b="1" dirty="0" smtClean="0">
                <a:solidFill>
                  <a:srgbClr val="0083CB"/>
                </a:solidFill>
                <a:latin typeface="Verdana" panose="020B0604030504040204" pitchFamily="34" charset="0"/>
                <a:ea typeface="Verdana" panose="020B0604030504040204" pitchFamily="34" charset="0"/>
              </a:rPr>
              <a:t>5.  Collection</a:t>
            </a:r>
            <a:endParaRPr lang="en-US" sz="1400" b="1" dirty="0">
              <a:solidFill>
                <a:srgbClr val="0083CB"/>
              </a:solidFill>
              <a:latin typeface="Verdana" panose="020B0604030504040204" pitchFamily="34" charset="0"/>
              <a:ea typeface="Verdana" panose="020B0604030504040204" pitchFamily="34" charset="0"/>
            </a:endParaRPr>
          </a:p>
          <a:p>
            <a:r>
              <a:rPr lang="en-US" sz="1400" dirty="0">
                <a:solidFill>
                  <a:schemeClr val="bg1"/>
                </a:solidFill>
                <a:latin typeface="Verdana" panose="020B0604030504040204" pitchFamily="34" charset="0"/>
                <a:ea typeface="Verdana" panose="020B0604030504040204" pitchFamily="34" charset="0"/>
              </a:rPr>
              <a:t>The fallen precipitation is then “collected” in bodies of water – such as rivers, </a:t>
            </a:r>
            <a:r>
              <a:rPr lang="en-US" sz="1400" dirty="0" smtClean="0">
                <a:solidFill>
                  <a:schemeClr val="bg1"/>
                </a:solidFill>
                <a:latin typeface="Verdana" panose="020B0604030504040204" pitchFamily="34" charset="0"/>
                <a:ea typeface="Verdana" panose="020B0604030504040204" pitchFamily="34" charset="0"/>
              </a:rPr>
              <a:t>lakes, </a:t>
            </a:r>
            <a:r>
              <a:rPr lang="en-US" sz="1400" dirty="0">
                <a:solidFill>
                  <a:schemeClr val="bg1"/>
                </a:solidFill>
                <a:latin typeface="Verdana" panose="020B0604030504040204" pitchFamily="34" charset="0"/>
                <a:ea typeface="Verdana" panose="020B0604030504040204" pitchFamily="34" charset="0"/>
              </a:rPr>
              <a:t>and oceans – from where it will eventually </a:t>
            </a:r>
            <a:r>
              <a:rPr lang="en-US" sz="1400" dirty="0" smtClean="0">
                <a:solidFill>
                  <a:schemeClr val="bg1"/>
                </a:solidFill>
                <a:latin typeface="Verdana" panose="020B0604030504040204" pitchFamily="34" charset="0"/>
                <a:ea typeface="Verdana" panose="020B0604030504040204" pitchFamily="34" charset="0"/>
              </a:rPr>
              <a:t>evaporates </a:t>
            </a:r>
            <a:r>
              <a:rPr lang="en-US" sz="1400" dirty="0">
                <a:solidFill>
                  <a:schemeClr val="bg1"/>
                </a:solidFill>
                <a:latin typeface="Verdana" panose="020B0604030504040204" pitchFamily="34" charset="0"/>
                <a:ea typeface="Verdana" panose="020B0604030504040204" pitchFamily="34" charset="0"/>
              </a:rPr>
              <a:t>back into the air, beginning the cycle all over again. </a:t>
            </a:r>
          </a:p>
          <a:p>
            <a:endParaRPr lang="en-US" sz="1200" dirty="0">
              <a:solidFill>
                <a:schemeClr val="bg1"/>
              </a:solidFill>
              <a:latin typeface="Verdana" panose="020B0604030504040204" pitchFamily="34" charset="0"/>
              <a:ea typeface="Verdana" panose="020B0604030504040204" pitchFamily="34" charset="0"/>
            </a:endParaRPr>
          </a:p>
          <a:p>
            <a:endParaRPr lang="en-US" sz="1200" dirty="0">
              <a:solidFill>
                <a:schemeClr val="bg1"/>
              </a:solidFill>
              <a:latin typeface="Verdana" panose="020B0604030504040204" pitchFamily="34" charset="0"/>
              <a:ea typeface="Verdana" panose="020B0604030504040204" pitchFamily="34" charset="0"/>
            </a:endParaRPr>
          </a:p>
          <a:p>
            <a:endParaRPr lang="en-US" sz="12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79224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179021"/>
            <a:ext cx="6477000" cy="1143000"/>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Weather</a:t>
            </a:r>
            <a:endParaRPr lang="en-US" sz="5000" b="1" dirty="0">
              <a:solidFill>
                <a:srgbClr val="0083CB"/>
              </a:solidFill>
              <a:latin typeface="Verdana" panose="020B0604030504040204" pitchFamily="34" charset="0"/>
              <a:ea typeface="Verdana" panose="020B0604030504040204" pitchFamily="34" charset="0"/>
            </a:endParaRPr>
          </a:p>
        </p:txBody>
      </p:sp>
      <p:sp>
        <p:nvSpPr>
          <p:cNvPr id="3" name="TextBox 2"/>
          <p:cNvSpPr txBox="1"/>
          <p:nvPr/>
        </p:nvSpPr>
        <p:spPr>
          <a:xfrm>
            <a:off x="178955" y="1425027"/>
            <a:ext cx="9067800" cy="923330"/>
          </a:xfrm>
          <a:prstGeom prst="rect">
            <a:avLst/>
          </a:prstGeom>
          <a:noFill/>
        </p:spPr>
        <p:txBody>
          <a:bodyPr wrap="square" rtlCol="0">
            <a:spAutoFit/>
          </a:bodyPr>
          <a:lstStyle/>
          <a:p>
            <a:r>
              <a:rPr lang="en-US" b="1" dirty="0">
                <a:solidFill>
                  <a:srgbClr val="0083CB"/>
                </a:solidFill>
                <a:latin typeface="Verdana" panose="020B0604030504040204" pitchFamily="34" charset="0"/>
                <a:ea typeface="Verdana" panose="020B0604030504040204" pitchFamily="34" charset="0"/>
              </a:rPr>
              <a:t>Weather </a:t>
            </a:r>
            <a:r>
              <a:rPr lang="en-US" dirty="0">
                <a:solidFill>
                  <a:schemeClr val="bg1"/>
                </a:solidFill>
                <a:latin typeface="Verdana" panose="020B0604030504040204" pitchFamily="34" charset="0"/>
                <a:ea typeface="Verdana" panose="020B0604030504040204" pitchFamily="34" charset="0"/>
              </a:rPr>
              <a:t>describes </a:t>
            </a:r>
            <a:r>
              <a:rPr lang="en-US" dirty="0" smtClean="0">
                <a:solidFill>
                  <a:schemeClr val="bg1"/>
                </a:solidFill>
                <a:latin typeface="Verdana" panose="020B0604030504040204" pitchFamily="34" charset="0"/>
                <a:ea typeface="Verdana" panose="020B0604030504040204" pitchFamily="34" charset="0"/>
              </a:rPr>
              <a:t>the temperature</a:t>
            </a:r>
            <a:r>
              <a:rPr lang="en-US" dirty="0">
                <a:solidFill>
                  <a:schemeClr val="bg1"/>
                </a:solidFill>
                <a:latin typeface="Verdana" panose="020B0604030504040204" pitchFamily="34" charset="0"/>
                <a:ea typeface="Verdana" panose="020B0604030504040204" pitchFamily="34" charset="0"/>
              </a:rPr>
              <a:t>, wind, </a:t>
            </a:r>
            <a:r>
              <a:rPr lang="en-US" dirty="0" smtClean="0">
                <a:solidFill>
                  <a:schemeClr val="bg1"/>
                </a:solidFill>
                <a:latin typeface="Verdana" panose="020B0604030504040204" pitchFamily="34" charset="0"/>
                <a:ea typeface="Verdana" panose="020B0604030504040204" pitchFamily="34" charset="0"/>
              </a:rPr>
              <a:t>sunlight, clouds, and precipitation at </a:t>
            </a:r>
            <a:r>
              <a:rPr lang="en-US" dirty="0">
                <a:solidFill>
                  <a:schemeClr val="bg1"/>
                </a:solidFill>
                <a:latin typeface="Verdana" panose="020B0604030504040204" pitchFamily="34" charset="0"/>
                <a:ea typeface="Verdana" panose="020B0604030504040204" pitchFamily="34" charset="0"/>
              </a:rPr>
              <a:t>a </a:t>
            </a:r>
            <a:r>
              <a:rPr lang="en-US" dirty="0" smtClean="0">
                <a:solidFill>
                  <a:schemeClr val="bg1"/>
                </a:solidFill>
                <a:latin typeface="Verdana" panose="020B0604030504040204" pitchFamily="34" charset="0"/>
                <a:ea typeface="Verdana" panose="020B0604030504040204" pitchFamily="34" charset="0"/>
              </a:rPr>
              <a:t>certain </a:t>
            </a:r>
            <a:r>
              <a:rPr lang="en-US" dirty="0">
                <a:solidFill>
                  <a:schemeClr val="bg1"/>
                </a:solidFill>
                <a:latin typeface="Verdana" panose="020B0604030504040204" pitchFamily="34" charset="0"/>
                <a:ea typeface="Verdana" panose="020B0604030504040204" pitchFamily="34" charset="0"/>
              </a:rPr>
              <a:t>place and </a:t>
            </a:r>
            <a:r>
              <a:rPr lang="en-US" dirty="0" smtClean="0">
                <a:solidFill>
                  <a:schemeClr val="bg1"/>
                </a:solidFill>
                <a:latin typeface="Verdana" panose="020B0604030504040204" pitchFamily="34" charset="0"/>
                <a:ea typeface="Verdana" panose="020B0604030504040204" pitchFamily="34" charset="0"/>
              </a:rPr>
              <a:t>time. </a:t>
            </a:r>
          </a:p>
          <a:p>
            <a:endParaRPr lang="en-US" dirty="0">
              <a:solidFill>
                <a:schemeClr val="bg1"/>
              </a:solidFill>
              <a:latin typeface="Verdana" panose="020B0604030504040204" pitchFamily="34" charset="0"/>
              <a:ea typeface="Verdana" panose="020B0604030504040204" pitchFamily="34" charset="0"/>
            </a:endParaRPr>
          </a:p>
        </p:txBody>
      </p:sp>
      <p:pic>
        <p:nvPicPr>
          <p:cNvPr id="6" name="Picture 2" descr="Weather Reporters Should Mention Climate Ch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4809162"/>
            <a:ext cx="3250235"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178955" y="4883636"/>
            <a:ext cx="4876800" cy="2031325"/>
          </a:xfrm>
          <a:prstGeom prst="rect">
            <a:avLst/>
          </a:prstGeom>
          <a:noFill/>
        </p:spPr>
        <p:txBody>
          <a:bodyPr wrap="square" rtlCol="0">
            <a:spAutoFit/>
          </a:bodyPr>
          <a:lstStyle/>
          <a:p>
            <a:r>
              <a:rPr lang="en-US" b="1" dirty="0">
                <a:solidFill>
                  <a:srgbClr val="0083CB"/>
                </a:solidFill>
                <a:latin typeface="Verdana" panose="020B0604030504040204" pitchFamily="34" charset="0"/>
                <a:ea typeface="Verdana" panose="020B0604030504040204" pitchFamily="34" charset="0"/>
              </a:rPr>
              <a:t>Meteorology</a:t>
            </a:r>
            <a:r>
              <a:rPr lang="en-US" dirty="0">
                <a:solidFill>
                  <a:schemeClr val="bg1"/>
                </a:solidFill>
                <a:latin typeface="Verdana" panose="020B0604030504040204" pitchFamily="34" charset="0"/>
                <a:ea typeface="Verdana" panose="020B0604030504040204" pitchFamily="34" charset="0"/>
              </a:rPr>
              <a:t> is the study of weather, weather conditions, and how to </a:t>
            </a:r>
            <a:r>
              <a:rPr lang="en-US" dirty="0" smtClean="0">
                <a:solidFill>
                  <a:schemeClr val="bg1"/>
                </a:solidFill>
                <a:latin typeface="Verdana" panose="020B0604030504040204" pitchFamily="34" charset="0"/>
                <a:ea typeface="Verdana" panose="020B0604030504040204" pitchFamily="34" charset="0"/>
              </a:rPr>
              <a:t>forecast the weather</a:t>
            </a:r>
            <a:r>
              <a:rPr lang="en-US" dirty="0">
                <a:solidFill>
                  <a:schemeClr val="bg1"/>
                </a:solidFill>
                <a:latin typeface="Verdana" panose="020B0604030504040204" pitchFamily="34" charset="0"/>
                <a:ea typeface="Verdana" panose="020B0604030504040204" pitchFamily="34" charset="0"/>
              </a:rPr>
              <a:t>.</a:t>
            </a:r>
          </a:p>
          <a:p>
            <a:endParaRPr lang="en-US" dirty="0">
              <a:solidFill>
                <a:schemeClr val="bg1"/>
              </a:solidFill>
              <a:latin typeface="Verdana" panose="020B0604030504040204" pitchFamily="34" charset="0"/>
              <a:ea typeface="Verdana" panose="020B0604030504040204" pitchFamily="34" charset="0"/>
            </a:endParaRPr>
          </a:p>
          <a:p>
            <a:r>
              <a:rPr lang="en-US" dirty="0">
                <a:solidFill>
                  <a:schemeClr val="bg1"/>
                </a:solidFill>
                <a:latin typeface="Verdana" panose="020B0604030504040204" pitchFamily="34" charset="0"/>
                <a:ea typeface="Verdana" panose="020B0604030504040204" pitchFamily="34" charset="0"/>
              </a:rPr>
              <a:t>A </a:t>
            </a:r>
            <a:r>
              <a:rPr lang="en-US" b="1" dirty="0">
                <a:solidFill>
                  <a:srgbClr val="0083CB"/>
                </a:solidFill>
                <a:latin typeface="Verdana" panose="020B0604030504040204" pitchFamily="34" charset="0"/>
                <a:ea typeface="Verdana" panose="020B0604030504040204" pitchFamily="34" charset="0"/>
              </a:rPr>
              <a:t>meteorologist</a:t>
            </a:r>
            <a:r>
              <a:rPr lang="en-US" dirty="0">
                <a:solidFill>
                  <a:schemeClr val="bg1"/>
                </a:solidFill>
                <a:latin typeface="Verdana" panose="020B0604030504040204" pitchFamily="34" charset="0"/>
                <a:ea typeface="Verdana" panose="020B0604030504040204" pitchFamily="34" charset="0"/>
              </a:rPr>
              <a:t> is a scientist who studies and predicts the weather. </a:t>
            </a:r>
            <a:endParaRPr lang="en-US" dirty="0">
              <a:solidFill>
                <a:schemeClr val="bg1"/>
              </a:solidFill>
            </a:endParaRPr>
          </a:p>
          <a:p>
            <a:endParaRPr lang="en-US" dirty="0"/>
          </a:p>
        </p:txBody>
      </p:sp>
      <p:sp>
        <p:nvSpPr>
          <p:cNvPr id="13" name="TextBox 12"/>
          <p:cNvSpPr txBox="1"/>
          <p:nvPr/>
        </p:nvSpPr>
        <p:spPr>
          <a:xfrm>
            <a:off x="178955" y="4022039"/>
            <a:ext cx="7772400"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Different places in the world have different types of weather</a:t>
            </a:r>
            <a:r>
              <a:rPr lang="en-US" dirty="0" smtClean="0">
                <a:solidFill>
                  <a:schemeClr val="bg1"/>
                </a:solidFill>
                <a:latin typeface="Verdana" panose="020B0604030504040204" pitchFamily="34" charset="0"/>
                <a:ea typeface="Verdana" panose="020B0604030504040204" pitchFamily="34" charset="0"/>
              </a:rPr>
              <a:t>.</a:t>
            </a:r>
            <a:endParaRPr lang="en-US" dirty="0"/>
          </a:p>
        </p:txBody>
      </p:sp>
      <p:pic>
        <p:nvPicPr>
          <p:cNvPr id="20" name="Picture 42" descr="Winter Fall Sticker by Cosmic Kitten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2039203"/>
            <a:ext cx="16907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8" descr="Sun GIFs - Get the best GIF on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3712" y="2175687"/>
            <a:ext cx="141584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4" descr="Happy Clouds Sticker by Headspace for iOS &amp; Android | GIPHY"/>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1580" y="2232649"/>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8" descr="Top Cloud Light Stickers for Android &amp; iOS | Gfyca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00885" y="205601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0" descr="Top Snow Cloud Stickers for Android &amp; iOS | Gfyca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7976" y="2232649"/>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6" descr="Heat Manipulation | Character Stats and Profiles Wiki | Fandom"/>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301" y="2175687"/>
            <a:ext cx="1884872"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B6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838200"/>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Seasons</a:t>
            </a:r>
            <a:endParaRPr lang="en-US" sz="5000" b="1" dirty="0">
              <a:solidFill>
                <a:srgbClr val="0083CB"/>
              </a:solidFill>
              <a:latin typeface="Verdana" panose="020B0604030504040204" pitchFamily="34" charset="0"/>
              <a:ea typeface="Verdana" panose="020B0604030504040204" pitchFamily="34" charset="0"/>
            </a:endParaRPr>
          </a:p>
        </p:txBody>
      </p:sp>
      <p:pic>
        <p:nvPicPr>
          <p:cNvPr id="1026" name="Picture 2" descr="The Four Seasons | What Causes Seasons? | Live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r="50196" b="50000"/>
          <a:stretch/>
        </p:blipFill>
        <p:spPr bwMode="auto">
          <a:xfrm>
            <a:off x="1086239" y="1158544"/>
            <a:ext cx="2257476" cy="155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838200" y="2736285"/>
            <a:ext cx="2834254" cy="1015663"/>
          </a:xfrm>
          <a:prstGeom prst="rect">
            <a:avLst/>
          </a:prstGeom>
          <a:noFill/>
        </p:spPr>
        <p:txBody>
          <a:bodyPr wrap="square" rtlCol="0">
            <a:spAutoFit/>
          </a:bodyPr>
          <a:lstStyle/>
          <a:p>
            <a:pPr lvl="0"/>
            <a:r>
              <a:rPr lang="en-US" sz="1200" b="1" dirty="0" smtClean="0">
                <a:solidFill>
                  <a:srgbClr val="0083CB"/>
                </a:solidFill>
                <a:latin typeface="Verdana" panose="020B0604030504040204" pitchFamily="34" charset="0"/>
                <a:ea typeface="Verdana" panose="020B0604030504040204" pitchFamily="34" charset="0"/>
              </a:rPr>
              <a:t>Spring</a:t>
            </a:r>
            <a:r>
              <a:rPr lang="en-US" sz="1200" b="1" dirty="0" smtClean="0">
                <a:solidFill>
                  <a:prstClr val="white"/>
                </a:solidFill>
                <a:latin typeface="Verdana" panose="020B0604030504040204" pitchFamily="34" charset="0"/>
                <a:ea typeface="Verdana" panose="020B0604030504040204" pitchFamily="34" charset="0"/>
              </a:rPr>
              <a:t> </a:t>
            </a:r>
            <a:r>
              <a:rPr lang="en-US" sz="1200" dirty="0" smtClean="0">
                <a:solidFill>
                  <a:prstClr val="white"/>
                </a:solidFill>
                <a:latin typeface="Verdana" panose="020B0604030504040204" pitchFamily="34" charset="0"/>
                <a:ea typeface="Verdana" panose="020B0604030504040204" pitchFamily="34" charset="0"/>
              </a:rPr>
              <a:t>(</a:t>
            </a:r>
            <a:r>
              <a:rPr lang="en-US" sz="1200" dirty="0">
                <a:solidFill>
                  <a:prstClr val="white"/>
                </a:solidFill>
                <a:latin typeface="Verdana" panose="020B0604030504040204" pitchFamily="34" charset="0"/>
                <a:ea typeface="Verdana" panose="020B0604030504040204" pitchFamily="34" charset="0"/>
              </a:rPr>
              <a:t>March, April, May) </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Temperatures start warming up</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Rain</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Trees </a:t>
            </a:r>
            <a:r>
              <a:rPr lang="en-US" sz="1200" dirty="0">
                <a:solidFill>
                  <a:schemeClr val="bg1"/>
                </a:solidFill>
                <a:latin typeface="Verdana" panose="020B0604030504040204" pitchFamily="34" charset="0"/>
                <a:ea typeface="Verdana" panose="020B0604030504040204" pitchFamily="34" charset="0"/>
              </a:rPr>
              <a:t>begin to grow </a:t>
            </a:r>
            <a:r>
              <a:rPr lang="en-US" sz="1200" dirty="0" smtClean="0">
                <a:solidFill>
                  <a:schemeClr val="bg1"/>
                </a:solidFill>
                <a:latin typeface="Verdana" panose="020B0604030504040204" pitchFamily="34" charset="0"/>
                <a:ea typeface="Verdana" panose="020B0604030504040204" pitchFamily="34" charset="0"/>
              </a:rPr>
              <a:t>leaves</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Plants </a:t>
            </a:r>
            <a:r>
              <a:rPr lang="en-US" sz="1200" dirty="0">
                <a:solidFill>
                  <a:schemeClr val="bg1"/>
                </a:solidFill>
                <a:latin typeface="Verdana" panose="020B0604030504040204" pitchFamily="34" charset="0"/>
                <a:ea typeface="Verdana" panose="020B0604030504040204" pitchFamily="34" charset="0"/>
              </a:rPr>
              <a:t>start to </a:t>
            </a:r>
            <a:r>
              <a:rPr lang="en-US" sz="1200" dirty="0" smtClean="0">
                <a:solidFill>
                  <a:schemeClr val="bg1"/>
                </a:solidFill>
                <a:latin typeface="Verdana" panose="020B0604030504040204" pitchFamily="34" charset="0"/>
                <a:ea typeface="Verdana" panose="020B0604030504040204" pitchFamily="34" charset="0"/>
              </a:rPr>
              <a:t>flower</a:t>
            </a:r>
            <a:endParaRPr lang="en-US" sz="1500" dirty="0">
              <a:solidFill>
                <a:schemeClr val="bg1"/>
              </a:solidFill>
            </a:endParaRPr>
          </a:p>
        </p:txBody>
      </p:sp>
      <p:sp>
        <p:nvSpPr>
          <p:cNvPr id="6" name="TextBox 5"/>
          <p:cNvSpPr txBox="1"/>
          <p:nvPr/>
        </p:nvSpPr>
        <p:spPr>
          <a:xfrm>
            <a:off x="5010613" y="2768612"/>
            <a:ext cx="2652804" cy="1077218"/>
          </a:xfrm>
          <a:prstGeom prst="rect">
            <a:avLst/>
          </a:prstGeom>
          <a:noFill/>
        </p:spPr>
        <p:txBody>
          <a:bodyPr wrap="square" rtlCol="0">
            <a:spAutoFit/>
          </a:bodyPr>
          <a:lstStyle/>
          <a:p>
            <a:r>
              <a:rPr lang="en-US" sz="1200" b="1" dirty="0" smtClean="0">
                <a:solidFill>
                  <a:srgbClr val="0083CB"/>
                </a:solidFill>
                <a:latin typeface="Verdana" panose="020B0604030504040204" pitchFamily="34" charset="0"/>
                <a:ea typeface="Verdana" panose="020B0604030504040204" pitchFamily="34" charset="0"/>
              </a:rPr>
              <a:t>Summer</a:t>
            </a:r>
            <a:r>
              <a:rPr lang="en-US" sz="1600" b="1" dirty="0" smtClean="0">
                <a:solidFill>
                  <a:schemeClr val="bg1"/>
                </a:solidFill>
                <a:latin typeface="Verdana" panose="020B0604030504040204" pitchFamily="34" charset="0"/>
                <a:ea typeface="Verdana" panose="020B0604030504040204" pitchFamily="34" charset="0"/>
              </a:rPr>
              <a:t> </a:t>
            </a:r>
            <a:r>
              <a:rPr lang="en-US" sz="1200" dirty="0" smtClean="0">
                <a:solidFill>
                  <a:schemeClr val="bg1"/>
                </a:solidFill>
                <a:latin typeface="Verdana" panose="020B0604030504040204" pitchFamily="34" charset="0"/>
                <a:ea typeface="Verdana" panose="020B0604030504040204" pitchFamily="34" charset="0"/>
              </a:rPr>
              <a:t>(June, July, August)</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Hot temperatures</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Humid air (moisture)</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Thunderstorms</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Trees have full green leaves</a:t>
            </a:r>
          </a:p>
        </p:txBody>
      </p:sp>
      <p:sp>
        <p:nvSpPr>
          <p:cNvPr id="7" name="TextBox 6"/>
          <p:cNvSpPr txBox="1"/>
          <p:nvPr/>
        </p:nvSpPr>
        <p:spPr>
          <a:xfrm>
            <a:off x="4800600" y="5732356"/>
            <a:ext cx="3242122" cy="830997"/>
          </a:xfrm>
          <a:prstGeom prst="rect">
            <a:avLst/>
          </a:prstGeom>
          <a:noFill/>
        </p:spPr>
        <p:txBody>
          <a:bodyPr wrap="square" rtlCol="0">
            <a:spAutoFit/>
          </a:bodyPr>
          <a:lstStyle/>
          <a:p>
            <a:r>
              <a:rPr lang="en-US" sz="1200" b="1" dirty="0" smtClean="0">
                <a:solidFill>
                  <a:srgbClr val="0083CB"/>
                </a:solidFill>
                <a:latin typeface="Verdana" panose="020B0604030504040204" pitchFamily="34" charset="0"/>
                <a:ea typeface="Verdana" panose="020B0604030504040204" pitchFamily="34" charset="0"/>
              </a:rPr>
              <a:t>Winter</a:t>
            </a:r>
            <a:r>
              <a:rPr lang="en-US" sz="1200" b="1" dirty="0" smtClean="0">
                <a:solidFill>
                  <a:schemeClr val="bg1"/>
                </a:solidFill>
                <a:latin typeface="Verdana" panose="020B0604030504040204" pitchFamily="34" charset="0"/>
                <a:ea typeface="Verdana" panose="020B0604030504040204" pitchFamily="34" charset="0"/>
              </a:rPr>
              <a:t> </a:t>
            </a:r>
            <a:r>
              <a:rPr lang="en-US" sz="1200" dirty="0" smtClean="0">
                <a:solidFill>
                  <a:schemeClr val="bg1"/>
                </a:solidFill>
                <a:latin typeface="Verdana" panose="020B0604030504040204" pitchFamily="34" charset="0"/>
                <a:ea typeface="Verdana" panose="020B0604030504040204" pitchFamily="34" charset="0"/>
              </a:rPr>
              <a:t>(</a:t>
            </a:r>
            <a:r>
              <a:rPr lang="en-US" sz="1200" dirty="0">
                <a:solidFill>
                  <a:schemeClr val="bg1"/>
                </a:solidFill>
                <a:latin typeface="Verdana" panose="020B0604030504040204" pitchFamily="34" charset="0"/>
                <a:ea typeface="Verdana" panose="020B0604030504040204" pitchFamily="34" charset="0"/>
              </a:rPr>
              <a:t>December, January, February</a:t>
            </a:r>
            <a:r>
              <a:rPr lang="en-US" sz="1200" dirty="0" smtClean="0">
                <a:solidFill>
                  <a:schemeClr val="bg1"/>
                </a:solidFill>
                <a:latin typeface="Verdana" panose="020B0604030504040204" pitchFamily="34" charset="0"/>
                <a:ea typeface="Verdana" panose="020B0604030504040204" pitchFamily="34" charset="0"/>
              </a:rPr>
              <a:t>)</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Cold temperatures</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Sometimes </a:t>
            </a:r>
            <a:r>
              <a:rPr lang="en-US" sz="1200" dirty="0">
                <a:solidFill>
                  <a:schemeClr val="bg1"/>
                </a:solidFill>
                <a:latin typeface="Verdana" panose="020B0604030504040204" pitchFamily="34" charset="0"/>
                <a:ea typeface="Verdana" panose="020B0604030504040204" pitchFamily="34" charset="0"/>
              </a:rPr>
              <a:t>get snow and </a:t>
            </a:r>
            <a:r>
              <a:rPr lang="en-US" sz="1200" dirty="0" smtClean="0">
                <a:solidFill>
                  <a:schemeClr val="bg1"/>
                </a:solidFill>
                <a:latin typeface="Verdana" panose="020B0604030504040204" pitchFamily="34" charset="0"/>
                <a:ea typeface="Verdana" panose="020B0604030504040204" pitchFamily="34" charset="0"/>
              </a:rPr>
              <a:t>frost</a:t>
            </a:r>
            <a:endParaRPr lang="en-US" sz="1200" dirty="0" smtClean="0">
              <a:solidFill>
                <a:schemeClr val="bg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Most </a:t>
            </a:r>
            <a:r>
              <a:rPr lang="en-US" sz="1200" dirty="0">
                <a:solidFill>
                  <a:schemeClr val="bg1"/>
                </a:solidFill>
                <a:latin typeface="Verdana" panose="020B0604030504040204" pitchFamily="34" charset="0"/>
                <a:ea typeface="Verdana" panose="020B0604030504040204" pitchFamily="34" charset="0"/>
              </a:rPr>
              <a:t>trees </a:t>
            </a:r>
            <a:r>
              <a:rPr lang="en-US" sz="1200" dirty="0" smtClean="0">
                <a:solidFill>
                  <a:schemeClr val="bg1"/>
                </a:solidFill>
                <a:latin typeface="Verdana" panose="020B0604030504040204" pitchFamily="34" charset="0"/>
                <a:ea typeface="Verdana" panose="020B0604030504040204" pitchFamily="34" charset="0"/>
              </a:rPr>
              <a:t>don’t have any </a:t>
            </a:r>
            <a:r>
              <a:rPr lang="en-US" sz="1200" dirty="0" smtClean="0">
                <a:solidFill>
                  <a:schemeClr val="bg1"/>
                </a:solidFill>
                <a:latin typeface="Verdana" panose="020B0604030504040204" pitchFamily="34" charset="0"/>
                <a:ea typeface="Verdana" panose="020B0604030504040204" pitchFamily="34" charset="0"/>
              </a:rPr>
              <a:t>leaves</a:t>
            </a:r>
            <a:endParaRPr lang="en-US" sz="1400" dirty="0">
              <a:solidFill>
                <a:schemeClr val="bg1"/>
              </a:solidFill>
              <a:latin typeface="Verdana" panose="020B0604030504040204" pitchFamily="34" charset="0"/>
              <a:ea typeface="Verdana" panose="020B0604030504040204" pitchFamily="34" charset="0"/>
            </a:endParaRPr>
          </a:p>
        </p:txBody>
      </p:sp>
      <p:sp>
        <p:nvSpPr>
          <p:cNvPr id="8" name="TextBox 7"/>
          <p:cNvSpPr txBox="1"/>
          <p:nvPr/>
        </p:nvSpPr>
        <p:spPr>
          <a:xfrm>
            <a:off x="609600" y="5741971"/>
            <a:ext cx="3917290" cy="830997"/>
          </a:xfrm>
          <a:prstGeom prst="rect">
            <a:avLst/>
          </a:prstGeom>
          <a:noFill/>
        </p:spPr>
        <p:txBody>
          <a:bodyPr wrap="square" rtlCol="0">
            <a:spAutoFit/>
          </a:bodyPr>
          <a:lstStyle/>
          <a:p>
            <a:r>
              <a:rPr lang="en-US" sz="1200" b="1" dirty="0" smtClean="0">
                <a:solidFill>
                  <a:srgbClr val="0083CB"/>
                </a:solidFill>
                <a:latin typeface="Verdana" panose="020B0604030504040204" pitchFamily="34" charset="0"/>
                <a:ea typeface="Verdana" panose="020B0604030504040204" pitchFamily="34" charset="0"/>
              </a:rPr>
              <a:t>Fall/Autumn</a:t>
            </a:r>
            <a:r>
              <a:rPr lang="en-US" sz="1200" b="1" dirty="0" smtClean="0">
                <a:solidFill>
                  <a:schemeClr val="bg1"/>
                </a:solidFill>
                <a:latin typeface="Verdana" panose="020B0604030504040204" pitchFamily="34" charset="0"/>
                <a:ea typeface="Verdana" panose="020B0604030504040204" pitchFamily="34" charset="0"/>
              </a:rPr>
              <a:t> </a:t>
            </a:r>
            <a:r>
              <a:rPr lang="en-US" sz="1200" dirty="0" smtClean="0">
                <a:solidFill>
                  <a:schemeClr val="bg1"/>
                </a:solidFill>
                <a:latin typeface="Verdana" panose="020B0604030504040204" pitchFamily="34" charset="0"/>
                <a:ea typeface="Verdana" panose="020B0604030504040204" pitchFamily="34" charset="0"/>
              </a:rPr>
              <a:t>(September, October, November)</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Cooler temperature</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Rain</a:t>
            </a:r>
          </a:p>
          <a:p>
            <a:pPr marL="171450" indent="-171450">
              <a:buFont typeface="Arial" panose="020B0604020202020204" pitchFamily="34" charset="0"/>
              <a:buChar char="•"/>
            </a:pPr>
            <a:r>
              <a:rPr lang="en-US" sz="1200" dirty="0" smtClean="0">
                <a:solidFill>
                  <a:schemeClr val="bg1"/>
                </a:solidFill>
                <a:latin typeface="Verdana" panose="020B0604030504040204" pitchFamily="34" charset="0"/>
                <a:ea typeface="Verdana" panose="020B0604030504040204" pitchFamily="34" charset="0"/>
              </a:rPr>
              <a:t>Changing/falling leaves</a:t>
            </a:r>
            <a:endParaRPr lang="en-US" sz="1500" dirty="0">
              <a:solidFill>
                <a:schemeClr val="bg1"/>
              </a:solidFill>
            </a:endParaRPr>
          </a:p>
        </p:txBody>
      </p:sp>
      <p:sp>
        <p:nvSpPr>
          <p:cNvPr id="17" name="TextBox 16"/>
          <p:cNvSpPr txBox="1"/>
          <p:nvPr/>
        </p:nvSpPr>
        <p:spPr>
          <a:xfrm>
            <a:off x="1724219" y="642017"/>
            <a:ext cx="5867400" cy="646331"/>
          </a:xfrm>
          <a:prstGeom prst="rect">
            <a:avLst/>
          </a:prstGeom>
          <a:noFill/>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rPr>
              <a:t>The weather changes each season.  </a:t>
            </a:r>
            <a:endParaRPr lang="en-US" sz="2000" dirty="0">
              <a:solidFill>
                <a:schemeClr val="bg1"/>
              </a:solidFill>
              <a:latin typeface="Verdana" panose="020B0604030504040204" pitchFamily="34" charset="0"/>
              <a:ea typeface="Verdana" panose="020B0604030504040204" pitchFamily="34" charset="0"/>
            </a:endParaRPr>
          </a:p>
          <a:p>
            <a:pPr algn="ctr"/>
            <a:endParaRPr lang="en-US" sz="1600" dirty="0">
              <a:solidFill>
                <a:schemeClr val="bg1"/>
              </a:solidFill>
            </a:endParaRPr>
          </a:p>
        </p:txBody>
      </p:sp>
      <p:pic>
        <p:nvPicPr>
          <p:cNvPr id="18" name="Picture 2" descr="The Four Seasons | What Causes Seasons? | Live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1" t="50000" r="50195"/>
          <a:stretch/>
        </p:blipFill>
        <p:spPr bwMode="auto">
          <a:xfrm>
            <a:off x="5208277" y="4024553"/>
            <a:ext cx="2257476" cy="155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 name="Picture 2" descr="The Four Seasons | What Causes Seasons? | Live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49804" b="50000"/>
          <a:stretch/>
        </p:blipFill>
        <p:spPr bwMode="auto">
          <a:xfrm>
            <a:off x="1053790" y="4057490"/>
            <a:ext cx="2275258" cy="155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Picture 2" descr="The Four Seasons | What Causes Seasons? | Live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49804" t="50000"/>
          <a:stretch/>
        </p:blipFill>
        <p:spPr bwMode="auto">
          <a:xfrm>
            <a:off x="5184844" y="1158544"/>
            <a:ext cx="2275258" cy="155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37537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162800" cy="1143000"/>
          </a:xfrm>
        </p:spPr>
        <p:txBody>
          <a:bodyPr>
            <a:normAutofit fontScale="90000"/>
          </a:bodyPr>
          <a:lstStyle/>
          <a:p>
            <a:pPr algn="ctr"/>
            <a:r>
              <a:rPr lang="en-US" sz="5000" b="1" dirty="0" smtClean="0">
                <a:solidFill>
                  <a:srgbClr val="0083CB"/>
                </a:solidFill>
                <a:latin typeface="Verdana" panose="020B0604030504040204" pitchFamily="34" charset="0"/>
                <a:ea typeface="Verdana" panose="020B0604030504040204" pitchFamily="34" charset="0"/>
              </a:rPr>
              <a:t>Sun and Atmosphere</a:t>
            </a:r>
            <a:endParaRPr lang="en-US" sz="5000" b="1" dirty="0">
              <a:solidFill>
                <a:srgbClr val="0083CB"/>
              </a:solidFill>
              <a:latin typeface="Verdana" panose="020B0604030504040204" pitchFamily="34" charset="0"/>
              <a:ea typeface="Verdana" panose="020B0604030504040204" pitchFamily="34" charset="0"/>
            </a:endParaRPr>
          </a:p>
        </p:txBody>
      </p:sp>
      <p:sp>
        <p:nvSpPr>
          <p:cNvPr id="6" name="TextBox 5"/>
          <p:cNvSpPr txBox="1"/>
          <p:nvPr/>
        </p:nvSpPr>
        <p:spPr>
          <a:xfrm>
            <a:off x="76200" y="1219200"/>
            <a:ext cx="6477000" cy="5893921"/>
          </a:xfrm>
          <a:prstGeom prst="rect">
            <a:avLst/>
          </a:prstGeom>
          <a:noFill/>
        </p:spPr>
        <p:txBody>
          <a:bodyPr wrap="square" rtlCol="0">
            <a:spAutoFit/>
          </a:bodyPr>
          <a:lstStyle/>
          <a:p>
            <a:r>
              <a:rPr lang="en-US" sz="2100" dirty="0" smtClean="0">
                <a:solidFill>
                  <a:schemeClr val="bg1"/>
                </a:solidFill>
              </a:rPr>
              <a:t>The Sun is responsible for most of the </a:t>
            </a:r>
            <a:r>
              <a:rPr lang="en-US" sz="2100" dirty="0" smtClean="0">
                <a:solidFill>
                  <a:schemeClr val="bg1"/>
                </a:solidFill>
              </a:rPr>
              <a:t>Earth's </a:t>
            </a:r>
            <a:r>
              <a:rPr lang="en-US" sz="2100" dirty="0" smtClean="0">
                <a:solidFill>
                  <a:schemeClr val="bg1"/>
                </a:solidFill>
              </a:rPr>
              <a:t>weather, even though it is about 93 million miles away. The Sun’s heat gives energy to the Earth's atmosphere, creating the weather patterns.   </a:t>
            </a:r>
          </a:p>
          <a:p>
            <a:endParaRPr lang="en-US" sz="2100" dirty="0" smtClean="0">
              <a:solidFill>
                <a:schemeClr val="bg1"/>
              </a:solidFill>
            </a:endParaRPr>
          </a:p>
          <a:p>
            <a:r>
              <a:rPr lang="en-US" sz="2100" dirty="0">
                <a:solidFill>
                  <a:schemeClr val="bg1"/>
                </a:solidFill>
              </a:rPr>
              <a:t>The </a:t>
            </a:r>
            <a:r>
              <a:rPr lang="en-US" sz="2100" b="1" dirty="0">
                <a:solidFill>
                  <a:srgbClr val="0083CB"/>
                </a:solidFill>
              </a:rPr>
              <a:t>atmosphere</a:t>
            </a:r>
            <a:r>
              <a:rPr lang="en-US" sz="2100" dirty="0">
                <a:solidFill>
                  <a:schemeClr val="bg1"/>
                </a:solidFill>
              </a:rPr>
              <a:t> is a layer of air around the </a:t>
            </a:r>
            <a:r>
              <a:rPr lang="en-US" sz="2100" dirty="0" smtClean="0">
                <a:solidFill>
                  <a:schemeClr val="bg1"/>
                </a:solidFill>
              </a:rPr>
              <a:t>Earth </a:t>
            </a:r>
            <a:r>
              <a:rPr lang="en-US" sz="2100" dirty="0">
                <a:solidFill>
                  <a:schemeClr val="bg1"/>
                </a:solidFill>
              </a:rPr>
              <a:t>that plants, animals, and people breathe.    </a:t>
            </a:r>
          </a:p>
          <a:p>
            <a:endParaRPr lang="en-US" sz="2100" dirty="0">
              <a:solidFill>
                <a:schemeClr val="bg1"/>
              </a:solidFill>
            </a:endParaRPr>
          </a:p>
          <a:p>
            <a:r>
              <a:rPr lang="en-US" sz="2100" dirty="0" smtClean="0">
                <a:solidFill>
                  <a:schemeClr val="bg1"/>
                </a:solidFill>
              </a:rPr>
              <a:t>There are ways to trap the energy from the Sun and use it as an electrical energy source.  This is called solar power.  </a:t>
            </a:r>
          </a:p>
          <a:p>
            <a:endParaRPr lang="en-US" sz="2100" dirty="0">
              <a:solidFill>
                <a:schemeClr val="bg1"/>
              </a:solidFill>
            </a:endParaRPr>
          </a:p>
          <a:p>
            <a:r>
              <a:rPr lang="en-US" sz="2100" dirty="0" smtClean="0">
                <a:solidFill>
                  <a:schemeClr val="bg1"/>
                </a:solidFill>
              </a:rPr>
              <a:t>The Sun </a:t>
            </a:r>
            <a:r>
              <a:rPr lang="en-US" sz="2100" dirty="0">
                <a:solidFill>
                  <a:schemeClr val="bg1"/>
                </a:solidFill>
              </a:rPr>
              <a:t>gives off </a:t>
            </a:r>
            <a:r>
              <a:rPr lang="en-US" sz="2100" b="1" dirty="0">
                <a:solidFill>
                  <a:srgbClr val="0083CB"/>
                </a:solidFill>
              </a:rPr>
              <a:t>ultraviolet </a:t>
            </a:r>
            <a:r>
              <a:rPr lang="en-US" sz="2100" b="1" dirty="0" smtClean="0">
                <a:solidFill>
                  <a:srgbClr val="0083CB"/>
                </a:solidFill>
              </a:rPr>
              <a:t>light (UV)</a:t>
            </a:r>
            <a:r>
              <a:rPr lang="en-US" sz="2100" dirty="0" smtClean="0">
                <a:solidFill>
                  <a:schemeClr val="bg1"/>
                </a:solidFill>
              </a:rPr>
              <a:t>, a type of invisible light, in UV-A</a:t>
            </a:r>
            <a:r>
              <a:rPr lang="en-US" sz="2100" dirty="0">
                <a:solidFill>
                  <a:schemeClr val="bg1"/>
                </a:solidFill>
              </a:rPr>
              <a:t>, UV-B, </a:t>
            </a:r>
            <a:r>
              <a:rPr lang="en-US" sz="2100" dirty="0" smtClean="0">
                <a:solidFill>
                  <a:schemeClr val="bg1"/>
                </a:solidFill>
              </a:rPr>
              <a:t>and UV-C </a:t>
            </a:r>
            <a:r>
              <a:rPr lang="en-US" sz="2100" dirty="0" smtClean="0">
                <a:solidFill>
                  <a:schemeClr val="bg1"/>
                </a:solidFill>
              </a:rPr>
              <a:t>rays.  Since the atmosphere’s ozone layer absorbs most of the UV rays, 99</a:t>
            </a:r>
            <a:r>
              <a:rPr lang="en-US" sz="2100" dirty="0">
                <a:solidFill>
                  <a:schemeClr val="bg1"/>
                </a:solidFill>
              </a:rPr>
              <a:t>% of the </a:t>
            </a:r>
            <a:r>
              <a:rPr lang="en-US" sz="2100" dirty="0" smtClean="0">
                <a:solidFill>
                  <a:schemeClr val="bg1"/>
                </a:solidFill>
              </a:rPr>
              <a:t>ultraviolet </a:t>
            </a:r>
            <a:r>
              <a:rPr lang="en-US" sz="2100" dirty="0">
                <a:solidFill>
                  <a:schemeClr val="bg1"/>
                </a:solidFill>
              </a:rPr>
              <a:t>light that reaches the Earth's surface is UV-A. Sunscreen helps keep you safe from getting burned </a:t>
            </a:r>
            <a:r>
              <a:rPr lang="en-US" sz="2100" dirty="0" smtClean="0">
                <a:solidFill>
                  <a:schemeClr val="bg1"/>
                </a:solidFill>
              </a:rPr>
              <a:t>by </a:t>
            </a:r>
            <a:r>
              <a:rPr lang="en-US" sz="2100" dirty="0">
                <a:solidFill>
                  <a:schemeClr val="bg1"/>
                </a:solidFill>
              </a:rPr>
              <a:t>UV light. </a:t>
            </a:r>
          </a:p>
          <a:p>
            <a:endParaRPr lang="en-US" sz="2000" dirty="0"/>
          </a:p>
        </p:txBody>
      </p:sp>
      <p:pic>
        <p:nvPicPr>
          <p:cNvPr id="4" name="Picture 2" descr="http://www.earthgauge.net/wp-content/uploads/2009/06/uv-types_cool-in-the-shade_tamu.jpg"/>
          <p:cNvPicPr>
            <a:picLocks noChangeAspect="1" noChangeArrowheads="1"/>
          </p:cNvPicPr>
          <p:nvPr/>
        </p:nvPicPr>
        <p:blipFill>
          <a:blip r:embed="rId2" cstate="print"/>
          <a:srcRect/>
          <a:stretch>
            <a:fillRect/>
          </a:stretch>
        </p:blipFill>
        <p:spPr bwMode="auto">
          <a:xfrm>
            <a:off x="6629400" y="1905000"/>
            <a:ext cx="2202153"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5636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162800" cy="1143000"/>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Temperature</a:t>
            </a:r>
            <a:endParaRPr lang="en-US" sz="5000" b="1" dirty="0">
              <a:solidFill>
                <a:srgbClr val="0083CB"/>
              </a:solidFill>
              <a:latin typeface="Verdana" panose="020B0604030504040204" pitchFamily="34" charset="0"/>
              <a:ea typeface="Verdana" panose="020B0604030504040204" pitchFamily="34" charset="0"/>
            </a:endParaRPr>
          </a:p>
        </p:txBody>
      </p:sp>
      <p:sp>
        <p:nvSpPr>
          <p:cNvPr id="4" name="TextBox 3"/>
          <p:cNvSpPr txBox="1"/>
          <p:nvPr/>
        </p:nvSpPr>
        <p:spPr>
          <a:xfrm>
            <a:off x="228600" y="1295400"/>
            <a:ext cx="5288280" cy="5863144"/>
          </a:xfrm>
          <a:prstGeom prst="rect">
            <a:avLst/>
          </a:prstGeom>
          <a:noFill/>
        </p:spPr>
        <p:txBody>
          <a:bodyPr wrap="square" rtlCol="0">
            <a:spAutoFit/>
          </a:bodyPr>
          <a:lstStyle/>
          <a:p>
            <a:r>
              <a:rPr lang="en-US" sz="2500" b="1" dirty="0" smtClean="0">
                <a:solidFill>
                  <a:srgbClr val="0083CB"/>
                </a:solidFill>
              </a:rPr>
              <a:t>Temperature</a:t>
            </a:r>
            <a:r>
              <a:rPr lang="en-US" sz="2500" dirty="0" smtClean="0">
                <a:solidFill>
                  <a:schemeClr val="bg1"/>
                </a:solidFill>
              </a:rPr>
              <a:t> </a:t>
            </a:r>
            <a:r>
              <a:rPr lang="en-US" sz="2500" dirty="0">
                <a:solidFill>
                  <a:schemeClr val="bg1"/>
                </a:solidFill>
              </a:rPr>
              <a:t>describes how hot or cold </a:t>
            </a:r>
            <a:r>
              <a:rPr lang="en-US" sz="2500" dirty="0" smtClean="0">
                <a:solidFill>
                  <a:schemeClr val="bg1"/>
                </a:solidFill>
              </a:rPr>
              <a:t>the air is. </a:t>
            </a:r>
            <a:r>
              <a:rPr lang="en-US" sz="2500" dirty="0">
                <a:solidFill>
                  <a:schemeClr val="bg1"/>
                </a:solidFill>
              </a:rPr>
              <a:t>Temperatures change all the time. </a:t>
            </a:r>
          </a:p>
          <a:p>
            <a:endParaRPr lang="en-US" sz="2500" dirty="0" smtClean="0">
              <a:solidFill>
                <a:schemeClr val="bg1"/>
              </a:solidFill>
            </a:endParaRPr>
          </a:p>
          <a:p>
            <a:r>
              <a:rPr lang="en-US" sz="2500" dirty="0" smtClean="0">
                <a:solidFill>
                  <a:schemeClr val="bg1"/>
                </a:solidFill>
              </a:rPr>
              <a:t>A </a:t>
            </a:r>
            <a:r>
              <a:rPr lang="en-US" sz="2500" b="1" dirty="0">
                <a:solidFill>
                  <a:srgbClr val="0083CB"/>
                </a:solidFill>
              </a:rPr>
              <a:t>thermometer </a:t>
            </a:r>
            <a:r>
              <a:rPr lang="en-US" sz="2500" dirty="0">
                <a:solidFill>
                  <a:schemeClr val="bg1"/>
                </a:solidFill>
              </a:rPr>
              <a:t>is used to measure the temperature. </a:t>
            </a:r>
            <a:endParaRPr lang="en-US" sz="2800" dirty="0">
              <a:solidFill>
                <a:schemeClr val="bg1"/>
              </a:solidFill>
            </a:endParaRPr>
          </a:p>
          <a:p>
            <a:endParaRPr lang="en-US" sz="2500" dirty="0">
              <a:solidFill>
                <a:schemeClr val="bg1"/>
              </a:solidFill>
            </a:endParaRPr>
          </a:p>
          <a:p>
            <a:r>
              <a:rPr lang="en-US" sz="2500" dirty="0">
                <a:solidFill>
                  <a:schemeClr val="bg1"/>
                </a:solidFill>
              </a:rPr>
              <a:t>Some temperature changes happen </a:t>
            </a:r>
            <a:r>
              <a:rPr lang="en-US" sz="2500" dirty="0" smtClean="0">
                <a:solidFill>
                  <a:schemeClr val="bg1"/>
                </a:solidFill>
              </a:rPr>
              <a:t>quickly while others </a:t>
            </a:r>
            <a:r>
              <a:rPr lang="en-US" sz="2500" dirty="0">
                <a:solidFill>
                  <a:schemeClr val="bg1"/>
                </a:solidFill>
              </a:rPr>
              <a:t>can be slow and </a:t>
            </a:r>
            <a:r>
              <a:rPr lang="en-US" sz="2500" dirty="0" smtClean="0">
                <a:solidFill>
                  <a:schemeClr val="bg1"/>
                </a:solidFill>
              </a:rPr>
              <a:t>hard </a:t>
            </a:r>
            <a:r>
              <a:rPr lang="en-US" sz="2500" dirty="0">
                <a:solidFill>
                  <a:schemeClr val="bg1"/>
                </a:solidFill>
              </a:rPr>
              <a:t>to notice.</a:t>
            </a:r>
          </a:p>
          <a:p>
            <a:endParaRPr lang="en-US" sz="2500" dirty="0">
              <a:solidFill>
                <a:schemeClr val="bg1"/>
              </a:solidFill>
            </a:endParaRPr>
          </a:p>
          <a:p>
            <a:r>
              <a:rPr lang="en-US" sz="2500" dirty="0">
                <a:solidFill>
                  <a:schemeClr val="bg1"/>
                </a:solidFill>
              </a:rPr>
              <a:t>Do you feel a change in temperature if you sit in the shade after playing in the sun?</a:t>
            </a:r>
          </a:p>
          <a:p>
            <a:endParaRPr lang="en-US" sz="2500" dirty="0" smtClean="0">
              <a:solidFill>
                <a:schemeClr val="bg1"/>
              </a:solidFill>
            </a:endParaRPr>
          </a:p>
        </p:txBody>
      </p:sp>
      <p:pic>
        <p:nvPicPr>
          <p:cNvPr id="3074" name="Picture 2" descr="The Problem With Using Old Weather Reports to Track Climate Change - The  Atlanti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00" r="7083"/>
          <a:stretch/>
        </p:blipFill>
        <p:spPr bwMode="auto">
          <a:xfrm>
            <a:off x="5715000" y="1828800"/>
            <a:ext cx="3124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6019800" y="5484091"/>
            <a:ext cx="2514600" cy="369332"/>
          </a:xfrm>
          <a:prstGeom prst="rect">
            <a:avLst/>
          </a:prstGeom>
          <a:noFill/>
        </p:spPr>
        <p:txBody>
          <a:bodyPr wrap="square" rtlCol="0">
            <a:spAutoFit/>
          </a:bodyPr>
          <a:lstStyle/>
          <a:p>
            <a:pPr algn="ctr"/>
            <a:r>
              <a:rPr lang="en-US" b="1" dirty="0" smtClean="0">
                <a:solidFill>
                  <a:srgbClr val="0083CB"/>
                </a:solidFill>
              </a:rPr>
              <a:t>Thermometer</a:t>
            </a:r>
            <a:endParaRPr lang="en-US" b="1" dirty="0">
              <a:solidFill>
                <a:srgbClr val="0083CB"/>
              </a:solidFill>
            </a:endParaRPr>
          </a:p>
        </p:txBody>
      </p:sp>
    </p:spTree>
    <p:extLst>
      <p:ext uri="{BB962C8B-B14F-4D97-AF65-F5344CB8AC3E}">
        <p14:creationId xmlns:p14="http://schemas.microsoft.com/office/powerpoint/2010/main" val="3796527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7B9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162800" cy="1143000"/>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Wind</a:t>
            </a:r>
            <a:endParaRPr lang="en-US" sz="5000" b="1" dirty="0">
              <a:solidFill>
                <a:srgbClr val="0083CB"/>
              </a:solidFill>
              <a:latin typeface="Verdana" panose="020B0604030504040204" pitchFamily="34" charset="0"/>
              <a:ea typeface="Verdana" panose="020B0604030504040204" pitchFamily="34" charset="0"/>
            </a:endParaRPr>
          </a:p>
        </p:txBody>
      </p:sp>
      <p:sp>
        <p:nvSpPr>
          <p:cNvPr id="6" name="TextBox 5"/>
          <p:cNvSpPr txBox="1"/>
          <p:nvPr/>
        </p:nvSpPr>
        <p:spPr>
          <a:xfrm>
            <a:off x="76200" y="1341582"/>
            <a:ext cx="5562599" cy="5078313"/>
          </a:xfrm>
          <a:prstGeom prst="rect">
            <a:avLst/>
          </a:prstGeom>
          <a:noFill/>
        </p:spPr>
        <p:txBody>
          <a:bodyPr wrap="square" rtlCol="0">
            <a:spAutoFit/>
          </a:bodyPr>
          <a:lstStyle/>
          <a:p>
            <a:r>
              <a:rPr lang="en-US" dirty="0" smtClean="0">
                <a:solidFill>
                  <a:schemeClr val="bg1"/>
                </a:solidFill>
              </a:rPr>
              <a:t>Wind </a:t>
            </a:r>
            <a:r>
              <a:rPr lang="en-US" dirty="0">
                <a:solidFill>
                  <a:schemeClr val="bg1"/>
                </a:solidFill>
              </a:rPr>
              <a:t>is the result of air moving around in the atmosphere. </a:t>
            </a:r>
            <a:endParaRPr lang="en-US" dirty="0" smtClean="0">
              <a:solidFill>
                <a:schemeClr val="bg1"/>
              </a:solidFill>
            </a:endParaRPr>
          </a:p>
          <a:p>
            <a:endParaRPr lang="en-US" dirty="0">
              <a:solidFill>
                <a:schemeClr val="bg1"/>
              </a:solidFill>
            </a:endParaRPr>
          </a:p>
          <a:p>
            <a:r>
              <a:rPr lang="en-US" dirty="0">
                <a:solidFill>
                  <a:schemeClr val="bg1"/>
                </a:solidFill>
              </a:rPr>
              <a:t>As the </a:t>
            </a:r>
            <a:r>
              <a:rPr lang="en-US" dirty="0" smtClean="0">
                <a:solidFill>
                  <a:schemeClr val="bg1"/>
                </a:solidFill>
              </a:rPr>
              <a:t>Sun </a:t>
            </a:r>
            <a:r>
              <a:rPr lang="en-US" dirty="0">
                <a:solidFill>
                  <a:schemeClr val="bg1"/>
                </a:solidFill>
              </a:rPr>
              <a:t>warms </a:t>
            </a:r>
            <a:r>
              <a:rPr lang="en-US" dirty="0" smtClean="0">
                <a:solidFill>
                  <a:schemeClr val="bg1"/>
                </a:solidFill>
              </a:rPr>
              <a:t>up the </a:t>
            </a:r>
            <a:r>
              <a:rPr lang="en-US" dirty="0">
                <a:solidFill>
                  <a:schemeClr val="bg1"/>
                </a:solidFill>
              </a:rPr>
              <a:t>Earth's surface, the atmosphere warms </a:t>
            </a:r>
            <a:r>
              <a:rPr lang="en-US" dirty="0" smtClean="0">
                <a:solidFill>
                  <a:schemeClr val="bg1"/>
                </a:solidFill>
              </a:rPr>
              <a:t>up, </a:t>
            </a:r>
            <a:r>
              <a:rPr lang="en-US" dirty="0" smtClean="0">
                <a:solidFill>
                  <a:schemeClr val="bg1"/>
                </a:solidFill>
              </a:rPr>
              <a:t>as well. </a:t>
            </a:r>
            <a:r>
              <a:rPr lang="en-US" dirty="0">
                <a:solidFill>
                  <a:schemeClr val="bg1"/>
                </a:solidFill>
              </a:rPr>
              <a:t>On the </a:t>
            </a:r>
            <a:r>
              <a:rPr lang="en-US" dirty="0" smtClean="0">
                <a:solidFill>
                  <a:schemeClr val="bg1"/>
                </a:solidFill>
              </a:rPr>
              <a:t>Earth, </a:t>
            </a:r>
            <a:r>
              <a:rPr lang="en-US" dirty="0">
                <a:solidFill>
                  <a:schemeClr val="bg1"/>
                </a:solidFill>
              </a:rPr>
              <a:t>there is always an area of low pressure at the poles where the air is always cold. There is also higher pressure at the equator where the air is hot. </a:t>
            </a:r>
            <a:r>
              <a:rPr lang="en-US" dirty="0" smtClean="0">
                <a:solidFill>
                  <a:schemeClr val="bg1"/>
                </a:solidFill>
              </a:rPr>
              <a:t>The warm air begins to rise up because it weighs </a:t>
            </a:r>
            <a:r>
              <a:rPr lang="en-US" dirty="0">
                <a:solidFill>
                  <a:schemeClr val="bg1"/>
                </a:solidFill>
              </a:rPr>
              <a:t>less than cold </a:t>
            </a:r>
            <a:r>
              <a:rPr lang="en-US" dirty="0" smtClean="0">
                <a:solidFill>
                  <a:schemeClr val="bg1"/>
                </a:solidFill>
              </a:rPr>
              <a:t>air. </a:t>
            </a:r>
            <a:r>
              <a:rPr lang="en-US" dirty="0">
                <a:solidFill>
                  <a:schemeClr val="bg1"/>
                </a:solidFill>
              </a:rPr>
              <a:t>When cool air moves in and replaces the rising warm </a:t>
            </a:r>
            <a:r>
              <a:rPr lang="en-US" dirty="0" smtClean="0">
                <a:solidFill>
                  <a:schemeClr val="bg1"/>
                </a:solidFill>
              </a:rPr>
              <a:t>air, </a:t>
            </a:r>
            <a:r>
              <a:rPr lang="en-US" dirty="0">
                <a:solidFill>
                  <a:schemeClr val="bg1"/>
                </a:solidFill>
              </a:rPr>
              <a:t>the movement makes the wind blow</a:t>
            </a:r>
            <a:r>
              <a:rPr lang="en-US" dirty="0" smtClean="0">
                <a:solidFill>
                  <a:schemeClr val="bg1"/>
                </a:solidFill>
              </a:rPr>
              <a:t>. </a:t>
            </a:r>
            <a:r>
              <a:rPr lang="en-US" dirty="0">
                <a:solidFill>
                  <a:schemeClr val="bg1"/>
                </a:solidFill>
              </a:rPr>
              <a:t>These two major areas of air pressure keep the wind constantly moving about the Earth. </a:t>
            </a:r>
          </a:p>
          <a:p>
            <a:endParaRPr lang="en-US" dirty="0" smtClean="0">
              <a:solidFill>
                <a:schemeClr val="bg1"/>
              </a:solidFill>
            </a:endParaRPr>
          </a:p>
          <a:p>
            <a:r>
              <a:rPr lang="en-US" dirty="0" smtClean="0">
                <a:solidFill>
                  <a:schemeClr val="bg1"/>
                </a:solidFill>
              </a:rPr>
              <a:t>The </a:t>
            </a:r>
            <a:r>
              <a:rPr lang="en-US" dirty="0">
                <a:solidFill>
                  <a:schemeClr val="bg1"/>
                </a:solidFill>
              </a:rPr>
              <a:t>spin of the Earth also affects the direction of winds. This is called the </a:t>
            </a:r>
            <a:r>
              <a:rPr lang="en-US" b="1" dirty="0">
                <a:solidFill>
                  <a:srgbClr val="0083CB"/>
                </a:solidFill>
              </a:rPr>
              <a:t>Coriolis Effect</a:t>
            </a:r>
            <a:r>
              <a:rPr lang="en-US" dirty="0" smtClean="0">
                <a:solidFill>
                  <a:schemeClr val="bg1"/>
                </a:solidFill>
              </a:rPr>
              <a:t>.</a:t>
            </a:r>
          </a:p>
          <a:p>
            <a:endParaRPr lang="en-US" dirty="0">
              <a:solidFill>
                <a:schemeClr val="bg1"/>
              </a:solidFill>
            </a:endParaRPr>
          </a:p>
          <a:p>
            <a:r>
              <a:rPr lang="en-US" dirty="0">
                <a:solidFill>
                  <a:schemeClr val="bg1"/>
                </a:solidFill>
              </a:rPr>
              <a:t>Meteorologists use </a:t>
            </a:r>
            <a:r>
              <a:rPr lang="en-US" dirty="0" smtClean="0">
                <a:solidFill>
                  <a:schemeClr val="bg1"/>
                </a:solidFill>
              </a:rPr>
              <a:t>two </a:t>
            </a:r>
            <a:r>
              <a:rPr lang="en-US" dirty="0">
                <a:solidFill>
                  <a:schemeClr val="bg1"/>
                </a:solidFill>
              </a:rPr>
              <a:t>main measurements to describe wind: direction and speed. </a:t>
            </a:r>
          </a:p>
        </p:txBody>
      </p:sp>
      <p:pic>
        <p:nvPicPr>
          <p:cNvPr id="5" name="Picture 2" descr="15 Cow Gifs - Gif Abys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68817" y="2133600"/>
            <a:ext cx="3241867" cy="2651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38640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891" y="381000"/>
            <a:ext cx="8229600" cy="780288"/>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Clouds</a:t>
            </a:r>
            <a:endParaRPr lang="en-US" sz="5000" b="1" dirty="0">
              <a:solidFill>
                <a:srgbClr val="0083CB"/>
              </a:solidFill>
              <a:latin typeface="Verdana" panose="020B0604030504040204" pitchFamily="34" charset="0"/>
              <a:ea typeface="Verdana" panose="020B0604030504040204" pitchFamily="34" charset="0"/>
            </a:endParaRPr>
          </a:p>
        </p:txBody>
      </p:sp>
      <p:sp>
        <p:nvSpPr>
          <p:cNvPr id="4" name="TextBox 3"/>
          <p:cNvSpPr txBox="1"/>
          <p:nvPr/>
        </p:nvSpPr>
        <p:spPr>
          <a:xfrm>
            <a:off x="152400" y="1161288"/>
            <a:ext cx="3810000" cy="5909310"/>
          </a:xfrm>
          <a:prstGeom prst="rect">
            <a:avLst/>
          </a:prstGeom>
          <a:noFill/>
        </p:spPr>
        <p:txBody>
          <a:bodyPr wrap="square" rtlCol="0">
            <a:spAutoFit/>
          </a:bodyPr>
          <a:lstStyle/>
          <a:p>
            <a:r>
              <a:rPr lang="en-US" sz="2000" dirty="0" smtClean="0">
                <a:solidFill>
                  <a:schemeClr val="bg1"/>
                </a:solidFill>
                <a:latin typeface="Verdana" panose="020B0604030504040204" pitchFamily="34" charset="0"/>
                <a:ea typeface="Verdana" panose="020B0604030504040204" pitchFamily="34" charset="0"/>
              </a:rPr>
              <a:t>Clouds are a visible collection of tiny water droplets or, at colder temperatures, ice crystals floating in the air above the surface. </a:t>
            </a:r>
          </a:p>
          <a:p>
            <a:endParaRPr lang="en-US" sz="2000" dirty="0" smtClean="0">
              <a:solidFill>
                <a:schemeClr val="bg1"/>
              </a:solidFill>
              <a:latin typeface="Verdana" panose="020B0604030504040204" pitchFamily="34" charset="0"/>
              <a:ea typeface="Verdana" panose="020B0604030504040204" pitchFamily="34" charset="0"/>
            </a:endParaRPr>
          </a:p>
          <a:p>
            <a:r>
              <a:rPr lang="en-US" sz="2000" dirty="0" smtClean="0">
                <a:solidFill>
                  <a:schemeClr val="bg1"/>
                </a:solidFill>
                <a:latin typeface="Verdana" panose="020B0604030504040204" pitchFamily="34" charset="0"/>
                <a:ea typeface="Verdana" panose="020B0604030504040204" pitchFamily="34" charset="0"/>
              </a:rPr>
              <a:t>Clouds come in many different sizes and shapes. </a:t>
            </a:r>
          </a:p>
          <a:p>
            <a:endParaRPr lang="en-US" sz="2000" dirty="0" smtClean="0">
              <a:solidFill>
                <a:schemeClr val="bg1"/>
              </a:solidFill>
              <a:latin typeface="Verdana" panose="020B0604030504040204" pitchFamily="34" charset="0"/>
              <a:ea typeface="Verdana" panose="020B0604030504040204" pitchFamily="34" charset="0"/>
            </a:endParaRPr>
          </a:p>
          <a:p>
            <a:r>
              <a:rPr lang="en-US" sz="2000" dirty="0" smtClean="0">
                <a:solidFill>
                  <a:schemeClr val="bg1"/>
                </a:solidFill>
                <a:latin typeface="Verdana" panose="020B0604030504040204" pitchFamily="34" charset="0"/>
                <a:ea typeface="Verdana" panose="020B0604030504040204" pitchFamily="34" charset="0"/>
              </a:rPr>
              <a:t>Clouds can form </a:t>
            </a:r>
            <a:r>
              <a:rPr lang="en-US" sz="2000" dirty="0" smtClean="0">
                <a:solidFill>
                  <a:schemeClr val="bg1"/>
                </a:solidFill>
                <a:latin typeface="Verdana" panose="020B0604030504040204" pitchFamily="34" charset="0"/>
                <a:ea typeface="Verdana" panose="020B0604030504040204" pitchFamily="34" charset="0"/>
              </a:rPr>
              <a:t>at ground </a:t>
            </a:r>
            <a:r>
              <a:rPr lang="en-US" sz="2000" dirty="0" smtClean="0">
                <a:solidFill>
                  <a:schemeClr val="bg1"/>
                </a:solidFill>
                <a:latin typeface="Verdana" panose="020B0604030504040204" pitchFamily="34" charset="0"/>
                <a:ea typeface="Verdana" panose="020B0604030504040204" pitchFamily="34" charset="0"/>
              </a:rPr>
              <a:t>level (fog), at great heights in the atmosphere, and everywhere in between. </a:t>
            </a:r>
          </a:p>
          <a:p>
            <a:r>
              <a:rPr lang="en-US" sz="2000" dirty="0" smtClean="0">
                <a:solidFill>
                  <a:schemeClr val="bg1"/>
                </a:solidFill>
                <a:latin typeface="Verdana" panose="020B0604030504040204" pitchFamily="34" charset="0"/>
                <a:ea typeface="Verdana" panose="020B0604030504040204" pitchFamily="34" charset="0"/>
              </a:rPr>
              <a:t>Clouds give important clues to understanding and forecasting the weather.  </a:t>
            </a:r>
          </a:p>
          <a:p>
            <a:endParaRPr lang="en-US" sz="2000" dirty="0" smtClean="0">
              <a:solidFill>
                <a:schemeClr val="bg1"/>
              </a:solidFill>
            </a:endParaRPr>
          </a:p>
          <a:p>
            <a:endParaRPr lang="en-US" dirty="0"/>
          </a:p>
        </p:txBody>
      </p:sp>
      <p:pic>
        <p:nvPicPr>
          <p:cNvPr id="9" name="Picture 2" descr="cloudchart"/>
          <p:cNvPicPr>
            <a:picLocks noChangeAspect="1" noChangeArrowheads="1"/>
          </p:cNvPicPr>
          <p:nvPr/>
        </p:nvPicPr>
        <p:blipFill rotWithShape="1">
          <a:blip r:embed="rId2" cstate="print"/>
          <a:srcRect l="-1588" r="1"/>
          <a:stretch/>
        </p:blipFill>
        <p:spPr bwMode="auto">
          <a:xfrm>
            <a:off x="3962400" y="1828800"/>
            <a:ext cx="48768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pic>
        <p:nvPicPr>
          <p:cNvPr id="7" name="Picture 6" descr="stratus.jpg"/>
          <p:cNvPicPr>
            <a:picLocks noChangeAspect="1"/>
          </p:cNvPicPr>
          <p:nvPr/>
        </p:nvPicPr>
        <p:blipFill>
          <a:blip r:embed="rId2" cstate="print"/>
          <a:stretch>
            <a:fillRect/>
          </a:stretch>
        </p:blipFill>
        <p:spPr>
          <a:xfrm>
            <a:off x="7251871" y="1267950"/>
            <a:ext cx="1746692"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537346" y="212217"/>
            <a:ext cx="8229600" cy="856488"/>
          </a:xfrm>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Low Level Clouds</a:t>
            </a:r>
            <a:endParaRPr lang="en-US" sz="5000" b="1" dirty="0">
              <a:solidFill>
                <a:srgbClr val="0083CB"/>
              </a:solidFill>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155216" y="1126029"/>
            <a:ext cx="4834727" cy="1402974"/>
          </a:xfrm>
          <a:ln>
            <a:solidFill>
              <a:srgbClr val="0083CB"/>
            </a:solidFill>
          </a:ln>
        </p:spPr>
        <p:txBody>
          <a:bodyPr wrap="square" lIns="45720" rIns="45720">
            <a:normAutofit lnSpcReduction="10000"/>
          </a:bodyPr>
          <a:lstStyle/>
          <a:p>
            <a:pPr marL="0" indent="0" algn="ctr">
              <a:buNone/>
            </a:pPr>
            <a:r>
              <a:rPr lang="en-US" sz="1600" b="1" dirty="0" smtClean="0">
                <a:solidFill>
                  <a:srgbClr val="0083CB"/>
                </a:solidFill>
                <a:latin typeface="Verdana" panose="020B0604030504040204" pitchFamily="34" charset="0"/>
                <a:ea typeface="Verdana" panose="020B0604030504040204" pitchFamily="34" charset="0"/>
              </a:rPr>
              <a:t>Stratus</a:t>
            </a:r>
            <a:r>
              <a:rPr lang="en-US" sz="1600" dirty="0" smtClean="0">
                <a:solidFill>
                  <a:schemeClr val="bg1"/>
                </a:solidFill>
                <a:latin typeface="Verdana" panose="020B0604030504040204" pitchFamily="34" charset="0"/>
                <a:ea typeface="Verdana" panose="020B0604030504040204" pitchFamily="34" charset="0"/>
              </a:rPr>
              <a:t> clouds are a uniform, grayish color that often cover the entire sky. They look like fog that does not reach the ground. </a:t>
            </a:r>
            <a:r>
              <a:rPr lang="en-US" sz="1600" dirty="0" smtClean="0">
                <a:solidFill>
                  <a:schemeClr val="bg1"/>
                </a:solidFill>
                <a:latin typeface="Verdana" panose="020B0604030504040204" pitchFamily="34" charset="0"/>
                <a:ea typeface="Verdana" panose="020B0604030504040204" pitchFamily="34" charset="0"/>
              </a:rPr>
              <a:t>Usually, </a:t>
            </a:r>
            <a:r>
              <a:rPr lang="en-US" sz="1600" dirty="0" smtClean="0">
                <a:solidFill>
                  <a:schemeClr val="bg1"/>
                </a:solidFill>
                <a:latin typeface="Verdana" panose="020B0604030504040204" pitchFamily="34" charset="0"/>
                <a:ea typeface="Verdana" panose="020B0604030504040204" pitchFamily="34" charset="0"/>
              </a:rPr>
              <a:t>no precipitation falls from stratus clouds, but sometimes they may drizzle. These clouds lie below 6,000 feet.</a:t>
            </a:r>
          </a:p>
          <a:p>
            <a:endParaRPr lang="en-US" dirty="0"/>
          </a:p>
        </p:txBody>
      </p:sp>
      <p:sp>
        <p:nvSpPr>
          <p:cNvPr id="4" name="Content Placeholder 2"/>
          <p:cNvSpPr txBox="1">
            <a:spLocks/>
          </p:cNvSpPr>
          <p:nvPr/>
        </p:nvSpPr>
        <p:spPr>
          <a:xfrm>
            <a:off x="155217" y="2715101"/>
            <a:ext cx="4834727" cy="1890568"/>
          </a:xfrm>
          <a:prstGeom prst="rect">
            <a:avLst/>
          </a:prstGeom>
          <a:ln>
            <a:solidFill>
              <a:srgbClr val="0083CB"/>
            </a:solidFill>
          </a:ln>
        </p:spPr>
        <p:txBody>
          <a:bodyPr vert="horz">
            <a:normAutofit/>
          </a:bodyPr>
          <a:lstStyle/>
          <a:p>
            <a:pPr algn="ctr">
              <a:buClr>
                <a:schemeClr val="accent3"/>
              </a:buClr>
            </a:pPr>
            <a:r>
              <a:rPr lang="en-US" sz="1600" b="1" dirty="0">
                <a:solidFill>
                  <a:srgbClr val="0083CB"/>
                </a:solidFill>
                <a:latin typeface="Verdana" panose="020B0604030504040204" pitchFamily="34" charset="0"/>
                <a:ea typeface="Verdana" panose="020B0604030504040204" pitchFamily="34" charset="0"/>
              </a:rPr>
              <a:t>Cumulus</a:t>
            </a:r>
            <a:r>
              <a:rPr lang="en-US" sz="1600" dirty="0">
                <a:solidFill>
                  <a:schemeClr val="bg1"/>
                </a:solidFill>
                <a:latin typeface="Verdana" panose="020B0604030504040204" pitchFamily="34" charset="0"/>
                <a:ea typeface="Verdana" panose="020B0604030504040204" pitchFamily="34" charset="0"/>
              </a:rPr>
              <a:t> clouds are usually </a:t>
            </a:r>
            <a:r>
              <a:rPr lang="en-US" sz="1600" dirty="0" smtClean="0">
                <a:solidFill>
                  <a:schemeClr val="bg1"/>
                </a:solidFill>
                <a:latin typeface="Verdana" panose="020B0604030504040204" pitchFamily="34" charset="0"/>
                <a:ea typeface="Verdana" panose="020B0604030504040204" pitchFamily="34" charset="0"/>
              </a:rPr>
              <a:t>puffy </a:t>
            </a:r>
            <a:r>
              <a:rPr lang="en-US" sz="1600" dirty="0">
                <a:solidFill>
                  <a:schemeClr val="bg1"/>
                </a:solidFill>
                <a:latin typeface="Verdana" panose="020B0604030504040204" pitchFamily="34" charset="0"/>
                <a:ea typeface="Verdana" panose="020B0604030504040204" pitchFamily="34" charset="0"/>
              </a:rPr>
              <a:t>clouds that can look like pieces of floating cotton. The base of each cloud is usually flat and may be only 330 ft above the ground, and the top has rounded towers. When the top of the cumulus looks like the head of a cauliflower, it is called a towering cumulus. </a:t>
            </a:r>
          </a:p>
          <a:p>
            <a:pPr marR="0" lvl="0" algn="l" defTabSz="914400" rtl="0" eaLnBrk="1" fontAlgn="auto" latinLnBrk="0" hangingPunct="1">
              <a:lnSpc>
                <a:spcPct val="100000"/>
              </a:lnSpc>
              <a:spcBef>
                <a:spcPct val="20000"/>
              </a:spcBef>
              <a:spcAft>
                <a:spcPts val="0"/>
              </a:spcAft>
              <a:buClr>
                <a:schemeClr val="accent3"/>
              </a:buClr>
              <a:buSzPct val="95000"/>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173690" y="4800600"/>
            <a:ext cx="4834727" cy="1734820"/>
          </a:xfrm>
          <a:prstGeom prst="rect">
            <a:avLst/>
          </a:prstGeom>
          <a:ln>
            <a:solidFill>
              <a:srgbClr val="0083CB"/>
            </a:solidFill>
          </a:ln>
        </p:spPr>
        <p:txBody>
          <a:bodyPr vert="horz">
            <a:normAutofit fontScale="92500"/>
          </a:bodyPr>
          <a:lstStyle/>
          <a:p>
            <a:pPr algn="ctr"/>
            <a:r>
              <a:rPr lang="en-US" sz="1600" b="1" dirty="0">
                <a:solidFill>
                  <a:srgbClr val="0083CB"/>
                </a:solidFill>
                <a:latin typeface="Verdana" panose="020B0604030504040204" pitchFamily="34" charset="0"/>
                <a:ea typeface="Verdana" panose="020B0604030504040204" pitchFamily="34" charset="0"/>
              </a:rPr>
              <a:t>Cumulonimbus</a:t>
            </a:r>
            <a:r>
              <a:rPr lang="en-US" sz="1600" dirty="0">
                <a:solidFill>
                  <a:schemeClr val="bg1"/>
                </a:solidFill>
                <a:latin typeface="Verdana" panose="020B0604030504040204" pitchFamily="34" charset="0"/>
                <a:ea typeface="Verdana" panose="020B0604030504040204" pitchFamily="34" charset="0"/>
              </a:rPr>
              <a:t> clouds </a:t>
            </a:r>
            <a:r>
              <a:rPr lang="en-US" sz="1600" dirty="0" smtClean="0">
                <a:solidFill>
                  <a:schemeClr val="bg1"/>
                </a:solidFill>
                <a:latin typeface="Verdana" panose="020B0604030504040204" pitchFamily="34" charset="0"/>
                <a:ea typeface="Verdana" panose="020B0604030504040204" pitchFamily="34" charset="0"/>
              </a:rPr>
              <a:t>form </a:t>
            </a:r>
            <a:r>
              <a:rPr lang="en-US" sz="1600" dirty="0">
                <a:solidFill>
                  <a:schemeClr val="bg1"/>
                </a:solidFill>
                <a:latin typeface="Verdana" panose="020B0604030504040204" pitchFamily="34" charset="0"/>
                <a:ea typeface="Verdana" panose="020B0604030504040204" pitchFamily="34" charset="0"/>
              </a:rPr>
              <a:t>if </a:t>
            </a:r>
            <a:r>
              <a:rPr lang="en-US" sz="1600" dirty="0" smtClean="0">
                <a:solidFill>
                  <a:schemeClr val="bg1"/>
                </a:solidFill>
                <a:latin typeface="Verdana" panose="020B0604030504040204" pitchFamily="34" charset="0"/>
                <a:ea typeface="Verdana" panose="020B0604030504040204" pitchFamily="34" charset="0"/>
              </a:rPr>
              <a:t>cumulus </a:t>
            </a:r>
            <a:r>
              <a:rPr lang="en-US" sz="1600" dirty="0">
                <a:solidFill>
                  <a:schemeClr val="bg1"/>
                </a:solidFill>
                <a:latin typeface="Verdana" panose="020B0604030504040204" pitchFamily="34" charset="0"/>
                <a:ea typeface="Verdana" panose="020B0604030504040204" pitchFamily="34" charset="0"/>
              </a:rPr>
              <a:t>clouds continue to grow vertically. Their dark bases may be </a:t>
            </a:r>
            <a:r>
              <a:rPr lang="en-US" sz="1600" dirty="0" smtClean="0">
                <a:solidFill>
                  <a:schemeClr val="bg1"/>
                </a:solidFill>
                <a:latin typeface="Verdana" panose="020B0604030504040204" pitchFamily="34" charset="0"/>
                <a:ea typeface="Verdana" panose="020B0604030504040204" pitchFamily="34" charset="0"/>
              </a:rPr>
              <a:t>at no </a:t>
            </a:r>
            <a:r>
              <a:rPr lang="en-US" sz="1600" dirty="0">
                <a:solidFill>
                  <a:schemeClr val="bg1"/>
                </a:solidFill>
                <a:latin typeface="Verdana" panose="020B0604030504040204" pitchFamily="34" charset="0"/>
                <a:ea typeface="Verdana" panose="020B0604030504040204" pitchFamily="34" charset="0"/>
              </a:rPr>
              <a:t>more than </a:t>
            </a:r>
            <a:r>
              <a:rPr lang="en-US" sz="1600" dirty="0" smtClean="0">
                <a:solidFill>
                  <a:schemeClr val="bg1"/>
                </a:solidFill>
                <a:latin typeface="Verdana" panose="020B0604030504040204" pitchFamily="34" charset="0"/>
                <a:ea typeface="Verdana" panose="020B0604030504040204" pitchFamily="34" charset="0"/>
              </a:rPr>
              <a:t>1,000 ft., but their tops </a:t>
            </a:r>
            <a:r>
              <a:rPr lang="en-US" sz="1600" dirty="0">
                <a:solidFill>
                  <a:schemeClr val="bg1"/>
                </a:solidFill>
                <a:latin typeface="Verdana" panose="020B0604030504040204" pitchFamily="34" charset="0"/>
                <a:ea typeface="Verdana" panose="020B0604030504040204" pitchFamily="34" charset="0"/>
              </a:rPr>
              <a:t>may get up to over 50,000 ft. Huge amounts of energy are released by </a:t>
            </a:r>
            <a:r>
              <a:rPr lang="en-US" sz="1600" dirty="0" smtClean="0">
                <a:solidFill>
                  <a:schemeClr val="bg1"/>
                </a:solidFill>
                <a:latin typeface="Verdana" panose="020B0604030504040204" pitchFamily="34" charset="0"/>
                <a:ea typeface="Verdana" panose="020B0604030504040204" pitchFamily="34" charset="0"/>
              </a:rPr>
              <a:t>a </a:t>
            </a:r>
            <a:r>
              <a:rPr lang="en-US" sz="1600" dirty="0">
                <a:solidFill>
                  <a:schemeClr val="bg1"/>
                </a:solidFill>
                <a:latin typeface="Verdana" panose="020B0604030504040204" pitchFamily="34" charset="0"/>
                <a:ea typeface="Verdana" panose="020B0604030504040204" pitchFamily="34" charset="0"/>
              </a:rPr>
              <a:t>cumulonimbus. Lightning, thunder, and even </a:t>
            </a:r>
            <a:r>
              <a:rPr lang="en-US" sz="1600" dirty="0" smtClean="0">
                <a:solidFill>
                  <a:schemeClr val="bg1"/>
                </a:solidFill>
                <a:latin typeface="Verdana" panose="020B0604030504040204" pitchFamily="34" charset="0"/>
                <a:ea typeface="Verdana" panose="020B0604030504040204" pitchFamily="34" charset="0"/>
              </a:rPr>
              <a:t>tornadoes </a:t>
            </a:r>
            <a:r>
              <a:rPr lang="en-US" sz="1600" dirty="0">
                <a:solidFill>
                  <a:schemeClr val="bg1"/>
                </a:solidFill>
                <a:latin typeface="Verdana" panose="020B0604030504040204" pitchFamily="34" charset="0"/>
                <a:ea typeface="Verdana" panose="020B0604030504040204" pitchFamily="34" charset="0"/>
              </a:rPr>
              <a:t>are associated with the cumulonimbus</a:t>
            </a:r>
            <a:r>
              <a:rPr lang="en-US" sz="1600" dirty="0" smtClean="0">
                <a:solidFill>
                  <a:schemeClr val="bg1"/>
                </a:solidFill>
                <a:latin typeface="Verdana" panose="020B0604030504040204" pitchFamily="34" charset="0"/>
                <a:ea typeface="Verdana" panose="020B0604030504040204" pitchFamily="34" charset="0"/>
              </a:rPr>
              <a:t>.</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stratus2.gif"/>
          <p:cNvPicPr>
            <a:picLocks noChangeAspect="1"/>
          </p:cNvPicPr>
          <p:nvPr/>
        </p:nvPicPr>
        <p:blipFill>
          <a:blip r:embed="rId3" cstate="print"/>
          <a:stretch>
            <a:fillRect/>
          </a:stretch>
        </p:blipFill>
        <p:spPr>
          <a:xfrm>
            <a:off x="5257800" y="1267950"/>
            <a:ext cx="1801850"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414.gif"/>
          <p:cNvPicPr>
            <a:picLocks noChangeAspect="1"/>
          </p:cNvPicPr>
          <p:nvPr/>
        </p:nvPicPr>
        <p:blipFill>
          <a:blip r:embed="rId4" cstate="print"/>
          <a:stretch>
            <a:fillRect/>
          </a:stretch>
        </p:blipFill>
        <p:spPr>
          <a:xfrm>
            <a:off x="7251872" y="3054017"/>
            <a:ext cx="1822705"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407.gif"/>
          <p:cNvPicPr>
            <a:picLocks noChangeAspect="1"/>
          </p:cNvPicPr>
          <p:nvPr/>
        </p:nvPicPr>
        <p:blipFill>
          <a:blip r:embed="rId5" cstate="print"/>
          <a:stretch>
            <a:fillRect/>
          </a:stretch>
        </p:blipFill>
        <p:spPr>
          <a:xfrm>
            <a:off x="5257799" y="3069705"/>
            <a:ext cx="1737360"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nimbus3.jpg"/>
          <p:cNvPicPr>
            <a:picLocks noChangeAspect="1"/>
          </p:cNvPicPr>
          <p:nvPr/>
        </p:nvPicPr>
        <p:blipFill>
          <a:blip r:embed="rId6" cstate="print"/>
          <a:stretch>
            <a:fillRect/>
          </a:stretch>
        </p:blipFill>
        <p:spPr>
          <a:xfrm>
            <a:off x="7233398" y="5073650"/>
            <a:ext cx="1733924"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imbus.jpg"/>
          <p:cNvPicPr>
            <a:picLocks noChangeAspect="1"/>
          </p:cNvPicPr>
          <p:nvPr/>
        </p:nvPicPr>
        <p:blipFill>
          <a:blip r:embed="rId7" cstate="print"/>
          <a:stretch>
            <a:fillRect/>
          </a:stretch>
        </p:blipFill>
        <p:spPr>
          <a:xfrm>
            <a:off x="5246255" y="5073650"/>
            <a:ext cx="1748904"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8BEDC"/>
        </a:solidFill>
        <a:effectLst/>
      </p:bgPr>
    </p:bg>
    <p:spTree>
      <p:nvGrpSpPr>
        <p:cNvPr id="1" name=""/>
        <p:cNvGrpSpPr/>
        <p:nvPr/>
      </p:nvGrpSpPr>
      <p:grpSpPr>
        <a:xfrm>
          <a:off x="0" y="0"/>
          <a:ext cx="0" cy="0"/>
          <a:chOff x="0" y="0"/>
          <a:chExt cx="0" cy="0"/>
        </a:xfrm>
      </p:grpSpPr>
      <p:pic>
        <p:nvPicPr>
          <p:cNvPr id="2051" name="Picture 3" descr="altostratus3"/>
          <p:cNvPicPr>
            <a:picLocks noChangeAspect="1" noChangeArrowheads="1"/>
          </p:cNvPicPr>
          <p:nvPr/>
        </p:nvPicPr>
        <p:blipFill>
          <a:blip r:embed="rId2" cstate="print"/>
          <a:srcRect/>
          <a:stretch>
            <a:fillRect/>
          </a:stretch>
        </p:blipFill>
        <p:spPr bwMode="auto">
          <a:xfrm>
            <a:off x="7024195" y="1820473"/>
            <a:ext cx="1906325"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a:bodyPr>
          <a:lstStyle/>
          <a:p>
            <a:pPr algn="ctr"/>
            <a:r>
              <a:rPr lang="en-US" sz="5000" b="1" dirty="0" smtClean="0">
                <a:solidFill>
                  <a:srgbClr val="0083CB"/>
                </a:solidFill>
                <a:latin typeface="Verdana" panose="020B0604030504040204" pitchFamily="34" charset="0"/>
                <a:ea typeface="Verdana" panose="020B0604030504040204" pitchFamily="34" charset="0"/>
              </a:rPr>
              <a:t>Middle Level Clouds</a:t>
            </a:r>
            <a:endParaRPr lang="en-US" sz="5000" b="1" dirty="0">
              <a:solidFill>
                <a:srgbClr val="0083CB"/>
              </a:solidFill>
              <a:latin typeface="Verdana" panose="020B0604030504040204" pitchFamily="34" charset="0"/>
              <a:ea typeface="Verdana" panose="020B0604030504040204" pitchFamily="34" charset="0"/>
            </a:endParaRPr>
          </a:p>
        </p:txBody>
      </p:sp>
      <p:sp>
        <p:nvSpPr>
          <p:cNvPr id="6" name="Content Placeholder 2"/>
          <p:cNvSpPr>
            <a:spLocks noGrp="1"/>
          </p:cNvSpPr>
          <p:nvPr>
            <p:ph idx="1"/>
          </p:nvPr>
        </p:nvSpPr>
        <p:spPr>
          <a:xfrm>
            <a:off x="381000" y="1589827"/>
            <a:ext cx="4343400" cy="1686773"/>
          </a:xfrm>
          <a:ln>
            <a:solidFill>
              <a:srgbClr val="0083CB"/>
            </a:solidFill>
          </a:ln>
        </p:spPr>
        <p:txBody>
          <a:bodyPr wrap="square" lIns="45720" rIns="45720">
            <a:normAutofit/>
          </a:bodyPr>
          <a:lstStyle/>
          <a:p>
            <a:pPr marL="0" indent="0">
              <a:buNone/>
            </a:pPr>
            <a:r>
              <a:rPr lang="en-US" sz="1600" b="1" dirty="0" smtClean="0">
                <a:solidFill>
                  <a:srgbClr val="0083CB"/>
                </a:solidFill>
                <a:latin typeface="Verdana" panose="020B0604030504040204" pitchFamily="34" charset="0"/>
                <a:ea typeface="Verdana" panose="020B0604030504040204" pitchFamily="34" charset="0"/>
              </a:rPr>
              <a:t>Altostratus</a:t>
            </a:r>
            <a:r>
              <a:rPr lang="en-US" sz="1600" dirty="0" smtClean="0">
                <a:solidFill>
                  <a:schemeClr val="bg1"/>
                </a:solidFill>
                <a:latin typeface="Verdana" panose="020B0604030504040204" pitchFamily="34" charset="0"/>
                <a:ea typeface="Verdana" panose="020B0604030504040204" pitchFamily="34" charset="0"/>
              </a:rPr>
              <a:t> clouds are gray or blue-gray clouds made of ice crystals and water droplets. They usually cover the entire sky. In the thinner areas of the cloud, the sun may be dimly visible. Altostratus clouds usually form ahead of storms that create nonstop precipitation.  </a:t>
            </a:r>
            <a:endParaRPr lang="en-US" dirty="0"/>
          </a:p>
        </p:txBody>
      </p:sp>
      <p:sp>
        <p:nvSpPr>
          <p:cNvPr id="7" name="Content Placeholder 2"/>
          <p:cNvSpPr txBox="1">
            <a:spLocks/>
          </p:cNvSpPr>
          <p:nvPr/>
        </p:nvSpPr>
        <p:spPr>
          <a:xfrm>
            <a:off x="381000" y="3990978"/>
            <a:ext cx="4343400" cy="2169069"/>
          </a:xfrm>
          <a:prstGeom prst="rect">
            <a:avLst/>
          </a:prstGeom>
          <a:ln>
            <a:solidFill>
              <a:srgbClr val="0083CB"/>
            </a:solidFill>
          </a:ln>
        </p:spPr>
        <p:txBody>
          <a:bodyPr vert="horz" wrap="square" lIns="45720" rIns="45720">
            <a:normAutofit/>
          </a:bodyPr>
          <a:lstStyle/>
          <a:p>
            <a:r>
              <a:rPr lang="en-US" sz="1600" b="1" dirty="0" smtClean="0">
                <a:solidFill>
                  <a:srgbClr val="0083CB"/>
                </a:solidFill>
                <a:latin typeface="Verdana" panose="020B0604030504040204" pitchFamily="34" charset="0"/>
                <a:ea typeface="Verdana" panose="020B0604030504040204" pitchFamily="34" charset="0"/>
              </a:rPr>
              <a:t>Altocumulus</a:t>
            </a:r>
            <a:r>
              <a:rPr lang="en-US" sz="1600" dirty="0" smtClean="0">
                <a:solidFill>
                  <a:schemeClr val="bg1"/>
                </a:solidFill>
                <a:latin typeface="Verdana" panose="020B0604030504040204" pitchFamily="34" charset="0"/>
                <a:ea typeface="Verdana" panose="020B0604030504040204" pitchFamily="34" charset="0"/>
              </a:rPr>
              <a:t> clouds are made </a:t>
            </a:r>
            <a:r>
              <a:rPr lang="en-US" sz="1600" dirty="0">
                <a:solidFill>
                  <a:schemeClr val="bg1"/>
                </a:solidFill>
                <a:latin typeface="Verdana" panose="020B0604030504040204" pitchFamily="34" charset="0"/>
                <a:ea typeface="Verdana" panose="020B0604030504040204" pitchFamily="34" charset="0"/>
              </a:rPr>
              <a:t>of </a:t>
            </a:r>
            <a:r>
              <a:rPr lang="en-US" sz="1600" dirty="0" smtClean="0">
                <a:solidFill>
                  <a:schemeClr val="bg1"/>
                </a:solidFill>
                <a:latin typeface="Verdana" panose="020B0604030504040204" pitchFamily="34" charset="0"/>
                <a:ea typeface="Verdana" panose="020B0604030504040204" pitchFamily="34" charset="0"/>
              </a:rPr>
              <a:t>water </a:t>
            </a:r>
            <a:r>
              <a:rPr lang="en-US" sz="1600" dirty="0">
                <a:solidFill>
                  <a:schemeClr val="bg1"/>
                </a:solidFill>
                <a:latin typeface="Verdana" panose="020B0604030504040204" pitchFamily="34" charset="0"/>
                <a:ea typeface="Verdana" panose="020B0604030504040204" pitchFamily="34" charset="0"/>
              </a:rPr>
              <a:t>droplets and appear as gray, puffy masses, sometimes rolled out in waves or bands. Seeing these clouds on a warm, humid summer morning can mean thunderstorms may occur by late afternoon. These clouds usually have bases between 6,000 and 20,000 ft.</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descr="altostratus"/>
          <p:cNvPicPr>
            <a:picLocks noChangeAspect="1" noChangeArrowheads="1"/>
          </p:cNvPicPr>
          <p:nvPr/>
        </p:nvPicPr>
        <p:blipFill>
          <a:blip r:embed="rId3" cstate="print"/>
          <a:srcRect/>
          <a:stretch>
            <a:fillRect/>
          </a:stretch>
        </p:blipFill>
        <p:spPr bwMode="auto">
          <a:xfrm>
            <a:off x="4904071" y="1820473"/>
            <a:ext cx="1940454"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428"/>
          <p:cNvPicPr>
            <a:picLocks noChangeAspect="1" noChangeArrowheads="1"/>
          </p:cNvPicPr>
          <p:nvPr/>
        </p:nvPicPr>
        <p:blipFill>
          <a:blip r:embed="rId4" cstate="print"/>
          <a:srcRect/>
          <a:stretch>
            <a:fillRect/>
          </a:stretch>
        </p:blipFill>
        <p:spPr bwMode="auto">
          <a:xfrm>
            <a:off x="7024194" y="4435432"/>
            <a:ext cx="1906325"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400"/>
          <p:cNvPicPr>
            <a:picLocks noChangeAspect="1" noChangeArrowheads="1"/>
          </p:cNvPicPr>
          <p:nvPr/>
        </p:nvPicPr>
        <p:blipFill>
          <a:blip r:embed="rId5" cstate="print"/>
          <a:srcRect/>
          <a:stretch>
            <a:fillRect/>
          </a:stretch>
        </p:blipFill>
        <p:spPr bwMode="auto">
          <a:xfrm>
            <a:off x="4904071" y="4435432"/>
            <a:ext cx="1940454" cy="128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7964</TotalTime>
  <Words>1775</Words>
  <Application>Microsoft Office PowerPoint</Application>
  <PresentationFormat>On-screen Show (4:3)</PresentationFormat>
  <Paragraphs>142</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Verdana</vt:lpstr>
      <vt:lpstr>Wingdings 2</vt:lpstr>
      <vt:lpstr>Office Theme</vt:lpstr>
      <vt:lpstr>Magnificent Meteorology</vt:lpstr>
      <vt:lpstr>Weather</vt:lpstr>
      <vt:lpstr>Seasons</vt:lpstr>
      <vt:lpstr>Sun and Atmosphere</vt:lpstr>
      <vt:lpstr>Temperature</vt:lpstr>
      <vt:lpstr>Wind</vt:lpstr>
      <vt:lpstr>Clouds</vt:lpstr>
      <vt:lpstr>Low Level Clouds</vt:lpstr>
      <vt:lpstr>Middle Level Clouds</vt:lpstr>
      <vt:lpstr>High Level Clouds</vt:lpstr>
      <vt:lpstr>Precipitation</vt:lpstr>
      <vt:lpstr>Weather Instruments</vt:lpstr>
      <vt:lpstr>Severe Weather</vt:lpstr>
      <vt:lpstr>Tornadoes</vt:lpstr>
      <vt:lpstr>Hurricanes</vt:lpstr>
      <vt:lpstr>Rainbows</vt:lpstr>
      <vt:lpstr>The Water Cycle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Education</dc:creator>
  <cp:lastModifiedBy>Heather Watson</cp:lastModifiedBy>
  <cp:revision>350</cp:revision>
  <dcterms:created xsi:type="dcterms:W3CDTF">2010-12-06T18:35:30Z</dcterms:created>
  <dcterms:modified xsi:type="dcterms:W3CDTF">2021-04-23T22:07:47Z</dcterms:modified>
</cp:coreProperties>
</file>