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4" r:id="rId3"/>
    <p:sldId id="275" r:id="rId4"/>
    <p:sldId id="269" r:id="rId5"/>
    <p:sldId id="271" r:id="rId6"/>
    <p:sldId id="270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CB"/>
    <a:srgbClr val="98BEDC"/>
    <a:srgbClr val="7DA9C1"/>
    <a:srgbClr val="CEE0EE"/>
    <a:srgbClr val="9FB6D6"/>
    <a:srgbClr val="A7E4FF"/>
    <a:srgbClr val="2E8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2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7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1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5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7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2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2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5622B-5978-4F5E-91E0-0925195FC7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A04E-050D-40D2-8551-92AB6C49E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8" y="-76200"/>
            <a:ext cx="9144000" cy="1828800"/>
          </a:xfrm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dirty="0" smtClean="0">
                <a:ln>
                  <a:solidFill>
                    <a:schemeClr val="accent1"/>
                  </a:solidFill>
                </a:ln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Magnificent Meteorology</a:t>
            </a:r>
            <a:endParaRPr lang="en-US" sz="5000" b="1" dirty="0">
              <a:ln>
                <a:solidFill>
                  <a:schemeClr val="accent1"/>
                </a:solidFill>
              </a:ln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0" name="Picture 6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02901"/>
            <a:ext cx="3527949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0344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Presented by: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5028769"/>
            <a:ext cx="20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 partnership with: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82861"/>
            <a:ext cx="3428054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1016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Tornadoes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4" name="Picture 6" descr="GIF by DP Animation Make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64" y="3901440"/>
            <a:ext cx="3364992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2438400" y="1752600"/>
            <a:ext cx="6629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Tornadoes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spinning funnels of air that stretch from the storm in the sky to the ground below.</a:t>
            </a:r>
          </a:p>
        </p:txBody>
      </p:sp>
      <p:pic>
        <p:nvPicPr>
          <p:cNvPr id="4098" name="Picture 2" descr="Tornado with Rainbow in Mulvane Kansas Art Print by Jason Polit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1892132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011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535485"/>
            <a:ext cx="8229600" cy="704088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Hurricanes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698" y="1828800"/>
            <a:ext cx="873936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Hurricanes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large storms over ocean water with strong swirling winds.  </a:t>
            </a: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Hurricanes near the United States spin the opposite way of a clock.  </a:t>
            </a: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center of the storm or "eye" is the calmest part.</a:t>
            </a:r>
            <a:endParaRPr lang="en-US" sz="2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nimated_hurrica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300" y="232156"/>
            <a:ext cx="1368044" cy="1368044"/>
          </a:xfrm>
          <a:prstGeom prst="ellipse">
            <a:avLst/>
          </a:prstGeom>
          <a:ln w="63500" cap="rnd">
            <a:solidFill>
              <a:srgbClr val="98BE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054" name="Picture 6" descr="Strong wind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35679"/>
            <a:ext cx="3419706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4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Rainbows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7" descr="C:\Users\Education\AppData\Local\Microsoft\Windows\Temporary Internet Files\Content.IE5\BCLB8AFP\MC90043258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43891"/>
            <a:ext cx="1142772" cy="1142772"/>
          </a:xfrm>
          <a:prstGeom prst="rect">
            <a:avLst/>
          </a:prstGeom>
          <a:noFill/>
          <a:effectLst/>
        </p:spPr>
      </p:pic>
      <p:pic>
        <p:nvPicPr>
          <p:cNvPr id="16" name="Picture 11" descr="http://www.clker.com/cliparts/9/c/N/3/W/B/rainbow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325091"/>
            <a:ext cx="2847975" cy="25908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17" name="Picture 12" descr="C:\Users\Education\AppData\Local\Microsoft\Windows\Temporary Internet Files\Content.IE5\RIM3U7HM\MC90038355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696691"/>
            <a:ext cx="696773" cy="853135"/>
          </a:xfrm>
          <a:prstGeom prst="rect">
            <a:avLst/>
          </a:prstGeom>
          <a:noFill/>
        </p:spPr>
      </p:pic>
      <p:sp>
        <p:nvSpPr>
          <p:cNvPr id="18" name="Teardrop 17"/>
          <p:cNvSpPr/>
          <p:nvPr/>
        </p:nvSpPr>
        <p:spPr>
          <a:xfrm rot="18803848">
            <a:off x="3180618" y="3459967"/>
            <a:ext cx="648823" cy="644478"/>
          </a:xfrm>
          <a:prstGeom prst="teardrop">
            <a:avLst/>
          </a:prstGeom>
          <a:solidFill>
            <a:schemeClr val="tx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6" descr="C:\Users\Education\AppData\Local\Microsoft\Windows\Temporary Internet Files\Content.IE5\646K3H0G\MC900199249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67000" y="1724892"/>
            <a:ext cx="1867277" cy="14505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20" name="Straight Arrow Connector 19"/>
          <p:cNvCxnSpPr/>
          <p:nvPr/>
        </p:nvCxnSpPr>
        <p:spPr>
          <a:xfrm>
            <a:off x="1447800" y="2334491"/>
            <a:ext cx="2057400" cy="1447800"/>
          </a:xfrm>
          <a:prstGeom prst="straightConnector1">
            <a:avLst/>
          </a:prstGeom>
          <a:ln w="508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400" y="302029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0758" y="4500356"/>
            <a:ext cx="132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Rainbow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561109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241069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0589" y="1343891"/>
            <a:ext cx="3429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Sunlight looks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white, but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made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of </a:t>
            </a:r>
            <a:r>
              <a:rPr lang="en-US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orange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blue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3131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indigo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99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violet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Rainbows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made when sunlight shines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through rain drops. </a:t>
            </a:r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raindrops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bend the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colors in white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light. The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spreads out into a band of colors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see as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rainbow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Water Cycle </a:t>
            </a:r>
            <a:b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6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1" y="119775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follows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pattern that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repeats over and 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 called the </a:t>
            </a:r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0198" y="394845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Evaporation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Sunshine “evaporates”             some of the                 water droplets. </a:t>
            </a:r>
            <a:endParaRPr lang="en-US" dirty="0"/>
          </a:p>
        </p:txBody>
      </p:sp>
      <p:pic>
        <p:nvPicPr>
          <p:cNvPr id="3078" name="Picture 6" descr="Yes The Water Worked We Defeated The Wicked Witch - Puddle Of Water Cartoon  - (677x256) Png Clipart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32" y="4648200"/>
            <a:ext cx="2366966" cy="9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99+ Rain Cloud Clipart, Free Download | Cloud Clipart | Rain clipart, Clip  art, Rain clou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5" y="2420222"/>
            <a:ext cx="1744205" cy="17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5428" y="418926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Precipitation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 or snow comes down from the clouds.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3698" y="5794093"/>
            <a:ext cx="46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 water makes puddles and adds water to lakes, rivers, and oceans.</a:t>
            </a:r>
            <a:endParaRPr lang="en-US" dirty="0"/>
          </a:p>
        </p:txBody>
      </p:sp>
      <p:pic>
        <p:nvPicPr>
          <p:cNvPr id="3110" name="Picture 38" descr="Clouds Clip Art 5 Best | Clipart Panda - Free Clipart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58555"/>
            <a:ext cx="2004106" cy="11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45714" y="2839031"/>
            <a:ext cx="2617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Condensation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droplets make new clouds.  </a:t>
            </a:r>
            <a:endParaRPr lang="en-US" dirty="0"/>
          </a:p>
        </p:txBody>
      </p:sp>
      <p:pic>
        <p:nvPicPr>
          <p:cNvPr id="3138" name="Picture 66" descr="4 Clipart Sun (PNG Transparent) | OnlyGFX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47" y="2031088"/>
            <a:ext cx="173289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urved Connector 12"/>
          <p:cNvCxnSpPr/>
          <p:nvPr/>
        </p:nvCxnSpPr>
        <p:spPr>
          <a:xfrm rot="5400000" flipH="1" flipV="1">
            <a:off x="5702899" y="3993539"/>
            <a:ext cx="800733" cy="530624"/>
          </a:xfrm>
          <a:prstGeom prst="curvedConnector3">
            <a:avLst>
              <a:gd name="adj1" fmla="val 50000"/>
            </a:avLst>
          </a:prstGeom>
          <a:ln w="10160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 rot="10800000" flipV="1">
            <a:off x="2498469" y="2357971"/>
            <a:ext cx="946335" cy="365638"/>
          </a:xfrm>
          <a:prstGeom prst="curvedConnector3">
            <a:avLst>
              <a:gd name="adj1" fmla="val 50000"/>
            </a:avLst>
          </a:prstGeom>
          <a:ln w="10160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/>
          <p:nvPr/>
        </p:nvCxnSpPr>
        <p:spPr>
          <a:xfrm rot="5400000" flipH="1" flipV="1">
            <a:off x="6139430" y="3993538"/>
            <a:ext cx="800733" cy="530624"/>
          </a:xfrm>
          <a:prstGeom prst="curvedConnector3">
            <a:avLst>
              <a:gd name="adj1" fmla="val 50000"/>
            </a:avLst>
          </a:prstGeom>
          <a:ln w="10160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/>
          <p:nvPr/>
        </p:nvCxnSpPr>
        <p:spPr>
          <a:xfrm rot="10800000">
            <a:off x="5630098" y="2428082"/>
            <a:ext cx="946335" cy="365638"/>
          </a:xfrm>
          <a:prstGeom prst="curvedConnector3">
            <a:avLst>
              <a:gd name="adj1" fmla="val 50000"/>
            </a:avLst>
          </a:prstGeom>
          <a:ln w="10160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/>
          <p:nvPr/>
        </p:nvCxnSpPr>
        <p:spPr>
          <a:xfrm rot="16200000" flipH="1">
            <a:off x="2346885" y="4020989"/>
            <a:ext cx="788013" cy="665046"/>
          </a:xfrm>
          <a:prstGeom prst="curvedConnector3">
            <a:avLst>
              <a:gd name="adj1" fmla="val 40054"/>
            </a:avLst>
          </a:prstGeom>
          <a:ln w="10160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4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Weather Songs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45" y="1295400"/>
            <a:ext cx="910705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3CB"/>
                </a:solidFill>
              </a:rPr>
              <a:t>Eensy Weensy Raindrops (Tune: Eensy, Weensy Spider)</a:t>
            </a:r>
          </a:p>
          <a:p>
            <a:r>
              <a:rPr lang="en-US" sz="1400" dirty="0">
                <a:solidFill>
                  <a:schemeClr val="bg1"/>
                </a:solidFill>
              </a:rPr>
              <a:t>Some eensy, weensy raindrops</a:t>
            </a:r>
          </a:p>
          <a:p>
            <a:r>
              <a:rPr lang="en-US" sz="1400" dirty="0">
                <a:solidFill>
                  <a:schemeClr val="bg1"/>
                </a:solidFill>
              </a:rPr>
              <a:t>Are falling from the sky.</a:t>
            </a:r>
          </a:p>
          <a:p>
            <a:r>
              <a:rPr lang="en-US" sz="1400" dirty="0">
                <a:solidFill>
                  <a:schemeClr val="bg1"/>
                </a:solidFill>
              </a:rPr>
              <a:t>They're filling up the puddles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dropping in my eye.</a:t>
            </a:r>
          </a:p>
          <a:p>
            <a:r>
              <a:rPr lang="en-US" sz="1400" dirty="0">
                <a:solidFill>
                  <a:schemeClr val="bg1"/>
                </a:solidFill>
              </a:rPr>
              <a:t>Drip, drip and drop, drop,</a:t>
            </a:r>
          </a:p>
          <a:p>
            <a:r>
              <a:rPr lang="en-US" sz="1400" dirty="0">
                <a:solidFill>
                  <a:schemeClr val="bg1"/>
                </a:solidFill>
              </a:rPr>
              <a:t>I love to hear them fall,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the eensy, weensy raindrops</a:t>
            </a:r>
          </a:p>
          <a:p>
            <a:r>
              <a:rPr lang="en-US" sz="1400" dirty="0">
                <a:solidFill>
                  <a:schemeClr val="bg1"/>
                </a:solidFill>
              </a:rPr>
              <a:t>Mean wet fun for us all.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rgbClr val="0083CB"/>
                </a:solidFill>
              </a:rPr>
              <a:t>What's the weather? (Tune: Clementine)</a:t>
            </a:r>
          </a:p>
          <a:p>
            <a:r>
              <a:rPr lang="en-US" sz="1400" dirty="0">
                <a:solidFill>
                  <a:schemeClr val="bg1"/>
                </a:solidFill>
              </a:rPr>
              <a:t>What's the weather? What's the weather?</a:t>
            </a:r>
          </a:p>
          <a:p>
            <a:r>
              <a:rPr lang="en-US" sz="1400" dirty="0">
                <a:solidFill>
                  <a:schemeClr val="bg1"/>
                </a:solidFill>
              </a:rPr>
              <a:t>What's the weather like today?</a:t>
            </a:r>
          </a:p>
          <a:p>
            <a:r>
              <a:rPr lang="en-US" sz="1400" dirty="0">
                <a:solidFill>
                  <a:schemeClr val="bg1"/>
                </a:solidFill>
              </a:rPr>
              <a:t>Tell me children what's the weather?</a:t>
            </a:r>
          </a:p>
          <a:p>
            <a:r>
              <a:rPr lang="en-US" sz="1400" dirty="0">
                <a:solidFill>
                  <a:schemeClr val="bg1"/>
                </a:solidFill>
              </a:rPr>
              <a:t>What's the weather like today?</a:t>
            </a:r>
          </a:p>
          <a:p>
            <a:r>
              <a:rPr lang="en-US" sz="1400" dirty="0">
                <a:solidFill>
                  <a:schemeClr val="bg1"/>
                </a:solidFill>
              </a:rPr>
              <a:t>Is it sunny, is it rainy, is it windy out today?</a:t>
            </a:r>
          </a:p>
          <a:p>
            <a:r>
              <a:rPr lang="en-US" sz="1400" dirty="0">
                <a:solidFill>
                  <a:schemeClr val="bg1"/>
                </a:solidFill>
              </a:rPr>
              <a:t>Tell me children, what's the weather, what's the weather like today</a:t>
            </a:r>
            <a:r>
              <a:rPr lang="en-US" sz="1400" dirty="0" smtClean="0">
                <a:solidFill>
                  <a:schemeClr val="bg1"/>
                </a:solidFill>
              </a:rPr>
              <a:t>?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rgbClr val="0083CB"/>
                </a:solidFill>
              </a:rPr>
              <a:t>The Weather One Day</a:t>
            </a:r>
          </a:p>
          <a:p>
            <a:r>
              <a:rPr lang="en-US" sz="1400" dirty="0">
                <a:solidFill>
                  <a:schemeClr val="bg1"/>
                </a:solidFill>
              </a:rPr>
              <a:t>One day the sun was shining bright, (hold up right hand for the sun)</a:t>
            </a:r>
          </a:p>
          <a:p>
            <a:r>
              <a:rPr lang="en-US" sz="1400" dirty="0">
                <a:solidFill>
                  <a:schemeClr val="bg1"/>
                </a:solidFill>
              </a:rPr>
              <a:t>But some clouds came along and it became black as night. (Hold up left hand for the clouds)</a:t>
            </a:r>
          </a:p>
          <a:p>
            <a:r>
              <a:rPr lang="en-US" sz="1400" dirty="0">
                <a:solidFill>
                  <a:schemeClr val="bg1"/>
                </a:solidFill>
              </a:rPr>
              <a:t>Then the rain began to sprinkle onto the ground, (wiggle fingers for the rain coming down)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soon it was raining all over the town.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But when the clouds had passed on by, (move both hands to the right)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 big beautiful rainbow stretched across the sky. (have your left hand make a rainbow arc over your head)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52600"/>
            <a:ext cx="3505200" cy="2628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0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2323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Weather is…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5009" y="1286375"/>
            <a:ext cx="234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Hot or Cold?</a:t>
            </a:r>
          </a:p>
          <a:p>
            <a:pPr algn="ctr"/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(temperature)</a:t>
            </a:r>
            <a:endParaRPr lang="en-US" sz="2000" b="1" dirty="0">
              <a:solidFill>
                <a:srgbClr val="0083CB"/>
              </a:solidFill>
            </a:endParaRPr>
          </a:p>
        </p:txBody>
      </p:sp>
      <p:pic>
        <p:nvPicPr>
          <p:cNvPr id="3074" name="Picture 2" descr="Weather Reporters Should Mention Climate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8" y="3667241"/>
            <a:ext cx="3737771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333500" y="5876593"/>
            <a:ext cx="6477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meteorologist 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studies and forecasts weather. 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401" y="1286375"/>
            <a:ext cx="230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 or Snow (precipitation)</a:t>
            </a:r>
            <a:endParaRPr lang="en-US" sz="2000" b="1" dirty="0">
              <a:solidFill>
                <a:srgbClr val="0083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1578" y="128637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Clouds</a:t>
            </a:r>
            <a:endParaRPr lang="en-US" sz="2000" b="1" dirty="0">
              <a:solidFill>
                <a:srgbClr val="0083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332" y="1286375"/>
            <a:ext cx="112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6137" y="1286375"/>
            <a:ext cx="1414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30" descr="Windy Whistles - Transparent Background Wind Clipart - Png Download  (#920806) - Pi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42" descr="Winter Fall Sticker by Cosmic Kitten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43" y="1914429"/>
            <a:ext cx="169078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55" y="2050913"/>
            <a:ext cx="141584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Happy Clouds Sticker by Headspa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23" y="210787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Top Cloud Light Stickers for Android &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8428" y="193123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Top Snow Cloud Stickers for Android &amp; iOS | Gfyca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19" y="210787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eat Manipulation | Character Stats and Profiles Wiki | Fando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" y="2050913"/>
            <a:ext cx="188487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3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Seasons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2" name="Picture 8" descr="Sea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1" y="1371600"/>
            <a:ext cx="8120777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828800" y="6103947"/>
            <a:ext cx="5867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weather changes each season.  </a:t>
            </a:r>
            <a:endParaRPr lang="en-US" sz="2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16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 and Atmosphere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58674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Sun causes most of the </a:t>
            </a:r>
            <a:r>
              <a:rPr lang="en-US" sz="2400" dirty="0" smtClean="0">
                <a:solidFill>
                  <a:schemeClr val="bg1"/>
                </a:solidFill>
              </a:rPr>
              <a:t>Earth's </a:t>
            </a:r>
            <a:r>
              <a:rPr lang="en-US" sz="2400" dirty="0" smtClean="0">
                <a:solidFill>
                  <a:schemeClr val="bg1"/>
                </a:solidFill>
              </a:rPr>
              <a:t>weather.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Sun’s heat gives energy to </a:t>
            </a:r>
            <a:r>
              <a:rPr lang="en-US" sz="2400" smtClean="0">
                <a:solidFill>
                  <a:schemeClr val="bg1"/>
                </a:solidFill>
              </a:rPr>
              <a:t>the </a:t>
            </a:r>
            <a:r>
              <a:rPr lang="en-US" sz="2400" smtClean="0">
                <a:solidFill>
                  <a:schemeClr val="bg1"/>
                </a:solidFill>
              </a:rPr>
              <a:t>Earth's </a:t>
            </a:r>
            <a:r>
              <a:rPr lang="en-US" sz="2400" dirty="0" smtClean="0">
                <a:solidFill>
                  <a:schemeClr val="bg1"/>
                </a:solidFill>
              </a:rPr>
              <a:t>atmosphere and creates weather.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b="1" dirty="0" smtClean="0">
                <a:solidFill>
                  <a:srgbClr val="0083CB"/>
                </a:solidFill>
              </a:rPr>
              <a:t>atmosphere</a:t>
            </a:r>
            <a:r>
              <a:rPr lang="en-US" sz="2400" dirty="0" smtClean="0">
                <a:solidFill>
                  <a:schemeClr val="bg1"/>
                </a:solidFill>
              </a:rPr>
              <a:t> is a layer of air around the Earth that plants, animals, and people breathe.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Sun </a:t>
            </a:r>
            <a:r>
              <a:rPr lang="en-US" sz="2400" dirty="0">
                <a:solidFill>
                  <a:schemeClr val="bg1"/>
                </a:solidFill>
              </a:rPr>
              <a:t>gives off </a:t>
            </a:r>
            <a:r>
              <a:rPr lang="en-US" sz="2400" b="1" dirty="0">
                <a:solidFill>
                  <a:srgbClr val="0083CB"/>
                </a:solidFill>
              </a:rPr>
              <a:t>ultraviolet </a:t>
            </a:r>
            <a:r>
              <a:rPr lang="en-US" sz="2400" b="1" dirty="0" smtClean="0">
                <a:solidFill>
                  <a:srgbClr val="0083CB"/>
                </a:solidFill>
              </a:rPr>
              <a:t>light (UV) </a:t>
            </a:r>
            <a:r>
              <a:rPr lang="en-US" sz="2400" dirty="0" smtClean="0">
                <a:solidFill>
                  <a:schemeClr val="bg1"/>
                </a:solidFill>
              </a:rPr>
              <a:t>a type of invisible light.   Sunscreen helps keep you safe from getting burned from UV light. 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earthgauge.net/wp-content/uploads/2009/06/uv-types_cool-in-the-shade_ta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739390"/>
            <a:ext cx="247742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56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Temperature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752600"/>
            <a:ext cx="5715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83CB"/>
                </a:solidFill>
              </a:rPr>
              <a:t>Temperature </a:t>
            </a:r>
            <a:r>
              <a:rPr lang="en-US" sz="3000" dirty="0">
                <a:solidFill>
                  <a:schemeClr val="bg1"/>
                </a:solidFill>
              </a:rPr>
              <a:t>describes how hot or cold </a:t>
            </a:r>
            <a:r>
              <a:rPr lang="en-US" sz="3000" dirty="0" smtClean="0">
                <a:solidFill>
                  <a:schemeClr val="bg1"/>
                </a:solidFill>
              </a:rPr>
              <a:t>the air is. 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A </a:t>
            </a:r>
            <a:r>
              <a:rPr lang="en-US" sz="3000" b="1" dirty="0">
                <a:solidFill>
                  <a:srgbClr val="0083CB"/>
                </a:solidFill>
              </a:rPr>
              <a:t>thermometer</a:t>
            </a:r>
            <a:r>
              <a:rPr lang="en-US" sz="3000" dirty="0">
                <a:solidFill>
                  <a:schemeClr val="bg1"/>
                </a:solidFill>
              </a:rPr>
              <a:t> is used to measure the temperature. 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Do </a:t>
            </a:r>
            <a:r>
              <a:rPr lang="en-US" sz="3000" dirty="0">
                <a:solidFill>
                  <a:schemeClr val="bg1"/>
                </a:solidFill>
              </a:rPr>
              <a:t>you </a:t>
            </a:r>
            <a:r>
              <a:rPr lang="en-US" sz="3000" dirty="0" smtClean="0">
                <a:solidFill>
                  <a:schemeClr val="bg1"/>
                </a:solidFill>
              </a:rPr>
              <a:t>feel </a:t>
            </a:r>
            <a:r>
              <a:rPr lang="en-US" sz="3000" dirty="0">
                <a:solidFill>
                  <a:schemeClr val="bg1"/>
                </a:solidFill>
              </a:rPr>
              <a:t>a change in temperature if you </a:t>
            </a:r>
            <a:r>
              <a:rPr lang="en-US" sz="3000" dirty="0" smtClean="0">
                <a:solidFill>
                  <a:schemeClr val="bg1"/>
                </a:solidFill>
              </a:rPr>
              <a:t>sit </a:t>
            </a:r>
            <a:r>
              <a:rPr lang="en-US" sz="3000" dirty="0">
                <a:solidFill>
                  <a:schemeClr val="bg1"/>
                </a:solidFill>
              </a:rPr>
              <a:t>in the shade after playing in the </a:t>
            </a:r>
            <a:r>
              <a:rPr lang="en-US" sz="3000" dirty="0" smtClean="0">
                <a:solidFill>
                  <a:schemeClr val="bg1"/>
                </a:solidFill>
              </a:rPr>
              <a:t>sunshine?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8735" y="536632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3CB"/>
                </a:solidFill>
              </a:rPr>
              <a:t>Thermometer</a:t>
            </a:r>
            <a:endParaRPr lang="en-US" b="1" dirty="0">
              <a:solidFill>
                <a:srgbClr val="0083CB"/>
              </a:solidFill>
            </a:endParaRPr>
          </a:p>
        </p:txBody>
      </p:sp>
      <p:pic>
        <p:nvPicPr>
          <p:cNvPr id="6" name="Picture 2" descr="The Problem With Using Old Weather Reports to Track Climate Change - The  Atlant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083"/>
          <a:stretch/>
        </p:blipFill>
        <p:spPr bwMode="auto">
          <a:xfrm>
            <a:off x="5945083" y="1891607"/>
            <a:ext cx="296799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65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1143000"/>
            <a:ext cx="46482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500" dirty="0">
                <a:solidFill>
                  <a:schemeClr val="bg1"/>
                </a:solidFill>
              </a:rPr>
              <a:t>Wind is air </a:t>
            </a:r>
            <a:r>
              <a:rPr lang="en-US" sz="2500" dirty="0" smtClean="0">
                <a:solidFill>
                  <a:schemeClr val="bg1"/>
                </a:solidFill>
              </a:rPr>
              <a:t>moving in the atmosphere.</a:t>
            </a:r>
          </a:p>
          <a:p>
            <a:endParaRPr lang="en-US" sz="2500" dirty="0" smtClean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</a:rPr>
              <a:t>When </a:t>
            </a:r>
            <a:r>
              <a:rPr lang="en-US" sz="2500" dirty="0">
                <a:solidFill>
                  <a:schemeClr val="bg1"/>
                </a:solidFill>
              </a:rPr>
              <a:t>cool air replaces warm air it makes the wind blow.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</a:rPr>
              <a:t>Sometimes </a:t>
            </a:r>
            <a:r>
              <a:rPr lang="en-US" sz="2500" dirty="0">
                <a:solidFill>
                  <a:schemeClr val="bg1"/>
                </a:solidFill>
              </a:rPr>
              <a:t>you can hear the wind move or feel it blow on your face</a:t>
            </a:r>
            <a:r>
              <a:rPr lang="en-US" sz="2500" dirty="0" smtClean="0">
                <a:solidFill>
                  <a:schemeClr val="bg1"/>
                </a:solidFill>
              </a:rPr>
              <a:t>.</a:t>
            </a:r>
          </a:p>
          <a:p>
            <a:endParaRPr lang="en-US" sz="2500" dirty="0" smtClean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</a:rPr>
              <a:t>You </a:t>
            </a:r>
            <a:r>
              <a:rPr lang="en-US" sz="2500" dirty="0">
                <a:solidFill>
                  <a:schemeClr val="bg1"/>
                </a:solidFill>
              </a:rPr>
              <a:t>can’t see wind, but you can see how it moves other </a:t>
            </a:r>
            <a:r>
              <a:rPr lang="en-US" sz="2500" dirty="0" smtClean="0">
                <a:solidFill>
                  <a:schemeClr val="bg1"/>
                </a:solidFill>
              </a:rPr>
              <a:t>things like the leaves and branches of trees.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15 Cow Gifs - Gif Abys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689023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86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91" y="381000"/>
            <a:ext cx="8229600" cy="780288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Clouds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03033"/>
            <a:ext cx="472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Clouds are a collection of water droplets.</a:t>
            </a:r>
          </a:p>
          <a:p>
            <a:endParaRPr lang="en-US" sz="3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Clouds come in many different sizes and shapes. </a:t>
            </a:r>
          </a:p>
          <a:p>
            <a:endParaRPr lang="en-US" sz="3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Clouds help forecast the weather. 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6" y="1371600"/>
            <a:ext cx="352881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69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7" y="1297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Precipitation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531514"/>
            <a:ext cx="797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Any type of water that falls from clouds is called </a:t>
            </a:r>
            <a:r>
              <a:rPr lang="en-US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precipitation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Best hurricane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90" y="189131"/>
            <a:ext cx="1277033" cy="127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4" y="1858051"/>
            <a:ext cx="7803556" cy="3093988"/>
          </a:xfrm>
          <a:prstGeom prst="rect">
            <a:avLst/>
          </a:prstGeom>
        </p:spPr>
      </p:pic>
      <p:pic>
        <p:nvPicPr>
          <p:cNvPr id="4100" name="Picture 4" descr="It's hail season. Are you prepared?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21578"/>
          <a:stretch/>
        </p:blipFill>
        <p:spPr bwMode="auto">
          <a:xfrm>
            <a:off x="6863702" y="5259169"/>
            <a:ext cx="179178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Sleet | meteorology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01" y="5259169"/>
            <a:ext cx="1828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It is Snowing Outside Today - Winter Weather Related Sit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01" y="5259169"/>
            <a:ext cx="182879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 descr="Renewable energy generator powered by rainfall developed by City University  of Hong Kong scientis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r="5882"/>
          <a:stretch/>
        </p:blipFill>
        <p:spPr bwMode="auto">
          <a:xfrm>
            <a:off x="468190" y="5259169"/>
            <a:ext cx="181781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017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76631"/>
            <a:ext cx="8229600" cy="704088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Severe Weather</a:t>
            </a:r>
            <a:endParaRPr lang="en-US" sz="5000" b="1" dirty="0">
              <a:solidFill>
                <a:srgbClr val="0083C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1828800"/>
            <a:ext cx="663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Blizzards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strong winter storms with 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blowing snow.</a:t>
            </a:r>
          </a:p>
          <a:p>
            <a:endParaRPr lang="en-US" sz="4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b="1" dirty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Flash floods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happen 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water 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rises very 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quickly 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after heavy 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rain. </a:t>
            </a:r>
            <a:endParaRPr lang="en-US" sz="25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4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b="1" dirty="0" smtClean="0">
                <a:solidFill>
                  <a:srgbClr val="0083C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Thunderstorms</a:t>
            </a:r>
            <a:r>
              <a:rPr lang="en-US" sz="2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create lightning </a:t>
            </a: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thunder.  </a:t>
            </a:r>
            <a:endParaRPr lang="en-US" sz="2500" dirty="0"/>
          </a:p>
        </p:txBody>
      </p:sp>
      <p:pic>
        <p:nvPicPr>
          <p:cNvPr id="5122" name="Picture 2" descr="Best Heavy Snowstorm GIFs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828800"/>
            <a:ext cx="162045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ow to Survive Getting Swept Away in Your Car by a Flood | Flash Floo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1" y="3238500"/>
            <a:ext cx="1625599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Lightning GIF by Tara - Find &amp; Share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4648200"/>
            <a:ext cx="16256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29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7632</TotalTime>
  <Words>701</Words>
  <Application>Microsoft Office PowerPoint</Application>
  <PresentationFormat>On-screen Show (4:3)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 Theme</vt:lpstr>
      <vt:lpstr>Magnificent Meteorology</vt:lpstr>
      <vt:lpstr>Weather is…</vt:lpstr>
      <vt:lpstr>Seasons</vt:lpstr>
      <vt:lpstr>Sun and Atmosphere</vt:lpstr>
      <vt:lpstr>Temperature</vt:lpstr>
      <vt:lpstr>Wind</vt:lpstr>
      <vt:lpstr>Clouds</vt:lpstr>
      <vt:lpstr>Precipitation</vt:lpstr>
      <vt:lpstr>Severe Weather</vt:lpstr>
      <vt:lpstr>Tornadoes</vt:lpstr>
      <vt:lpstr>Hurricanes</vt:lpstr>
      <vt:lpstr>Rainbows</vt:lpstr>
      <vt:lpstr>The Water Cycle  </vt:lpstr>
      <vt:lpstr>Weather Songs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Education</dc:creator>
  <cp:lastModifiedBy>Heather Watson</cp:lastModifiedBy>
  <cp:revision>273</cp:revision>
  <dcterms:created xsi:type="dcterms:W3CDTF">2010-12-06T18:35:30Z</dcterms:created>
  <dcterms:modified xsi:type="dcterms:W3CDTF">2021-04-23T20:41:10Z</dcterms:modified>
</cp:coreProperties>
</file>