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56" r:id="rId2"/>
    <p:sldId id="258" r:id="rId3"/>
    <p:sldId id="261" r:id="rId4"/>
    <p:sldId id="257" r:id="rId5"/>
    <p:sldId id="269" r:id="rId6"/>
    <p:sldId id="262" r:id="rId7"/>
    <p:sldId id="260" r:id="rId8"/>
    <p:sldId id="263" r:id="rId9"/>
    <p:sldId id="264" r:id="rId10"/>
    <p:sldId id="265" r:id="rId11"/>
    <p:sldId id="266" r:id="rId12"/>
    <p:sldId id="267" r:id="rId13"/>
    <p:sldId id="270" r:id="rId14"/>
    <p:sldId id="268" r:id="rId15"/>
  </p:sldIdLst>
  <p:sldSz cx="9144000" cy="6858000" type="screen4x3"/>
  <p:notesSz cx="6858000" cy="9144000"/>
  <p:embeddedFontLst>
    <p:embeddedFont>
      <p:font typeface="Arial Rounded MT Bold" panose="020F0704030504030204" pitchFamily="34" charset="77"/>
      <p:regular r:id="rId17"/>
    </p:embeddedFont>
    <p:embeddedFont>
      <p:font typeface="Calibri" panose="020F0502020204030204" pitchFamily="34" charset="0"/>
      <p:regular r:id="rId18"/>
      <p:bold r:id="rId19"/>
      <p:italic r:id="rId20"/>
      <p:boldItalic r:id="rId21"/>
    </p:embeddedFont>
    <p:embeddedFont>
      <p:font typeface="Segoe UI" panose="020B0502040204020203" pitchFamily="34" charset="0"/>
      <p:regular r:id="rId22"/>
      <p:bold r:id="rId23"/>
      <p:italic r:id="rId24"/>
      <p:boldItalic r:id="rId25"/>
    </p:embeddedFont>
    <p:embeddedFont>
      <p:font typeface="Segoe UI Black" panose="020B0A02040204020203" pitchFamily="34" charset="0"/>
      <p:bold r:id="rId26"/>
      <p:boldItalic r:id="rId27"/>
    </p:embeddedFont>
  </p:embeddedFont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5A"/>
    <a:srgbClr val="00A29E"/>
    <a:srgbClr val="00FFFF"/>
    <a:srgbClr val="DE8400"/>
    <a:srgbClr val="FF9900"/>
    <a:srgbClr val="FF00FF"/>
    <a:srgbClr val="FF1DFF"/>
    <a:srgbClr val="FF0066"/>
    <a:srgbClr val="7A1CB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94628"/>
  </p:normalViewPr>
  <p:slideViewPr>
    <p:cSldViewPr>
      <p:cViewPr varScale="1">
        <p:scale>
          <a:sx n="119" d="100"/>
          <a:sy n="119" d="100"/>
        </p:scale>
        <p:origin x="126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092BCB3-AC1B-43D6-B4AE-0AAC2834596A}" type="datetimeFigureOut">
              <a:rPr lang="en-US"/>
              <a:pPr>
                <a:defRPr/>
              </a:pPr>
              <a:t>1/31/22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0C27C9C-78E1-4D97-A6F4-501BEAA9E7B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A681A6-F34E-42C7-87BC-A458B2C3C968}"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62CE1-531F-45B8-9068-5C9CC7562706}"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1191503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62CE1-531F-45B8-9068-5C9CC7562706}" type="slidenum">
              <a:rPr lang="en-US" smtClean="0"/>
              <a:pPr fontAlgn="base">
                <a:spcBef>
                  <a:spcPct val="0"/>
                </a:spcBef>
                <a:spcAft>
                  <a:spcPct val="0"/>
                </a:spcAft>
                <a:defRPr/>
              </a:pPr>
              <a:t>11</a:t>
            </a:fld>
            <a:endParaRPr lang="en-US"/>
          </a:p>
        </p:txBody>
      </p:sp>
    </p:spTree>
    <p:extLst>
      <p:ext uri="{BB962C8B-B14F-4D97-AF65-F5344CB8AC3E}">
        <p14:creationId xmlns:p14="http://schemas.microsoft.com/office/powerpoint/2010/main" val="3632528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62CE1-531F-45B8-9068-5C9CC7562706}" type="slidenum">
              <a:rPr lang="en-US" smtClean="0"/>
              <a:pPr fontAlgn="base">
                <a:spcBef>
                  <a:spcPct val="0"/>
                </a:spcBef>
                <a:spcAft>
                  <a:spcPct val="0"/>
                </a:spcAft>
                <a:defRPr/>
              </a:pPr>
              <a:t>12</a:t>
            </a:fld>
            <a:endParaRPr lang="en-US"/>
          </a:p>
        </p:txBody>
      </p:sp>
    </p:spTree>
    <p:extLst>
      <p:ext uri="{BB962C8B-B14F-4D97-AF65-F5344CB8AC3E}">
        <p14:creationId xmlns:p14="http://schemas.microsoft.com/office/powerpoint/2010/main" val="260929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62CE1-531F-45B8-9068-5C9CC7562706}" type="slidenum">
              <a:rPr lang="en-US" smtClean="0"/>
              <a:pPr fontAlgn="base">
                <a:spcBef>
                  <a:spcPct val="0"/>
                </a:spcBef>
                <a:spcAft>
                  <a:spcPct val="0"/>
                </a:spcAft>
                <a:defRPr/>
              </a:pPr>
              <a:t>13</a:t>
            </a:fld>
            <a:endParaRPr lang="en-US"/>
          </a:p>
        </p:txBody>
      </p:sp>
    </p:spTree>
    <p:extLst>
      <p:ext uri="{BB962C8B-B14F-4D97-AF65-F5344CB8AC3E}">
        <p14:creationId xmlns:p14="http://schemas.microsoft.com/office/powerpoint/2010/main" val="1253759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62CE1-531F-45B8-9068-5C9CC7562706}"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121433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9C7CCA-61EE-4DC0-A296-3A44D2726A89}"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9C7CCA-61EE-4DC0-A296-3A44D2726A89}"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87798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F96A08-9FBF-4941-9DF9-DC200279D52F}"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9C7CCA-61EE-4DC0-A296-3A44D2726A89}"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371038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9C7CCA-61EE-4DC0-A296-3A44D2726A89}"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69205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62CE1-531F-45B8-9068-5C9CC7562706}" type="slidenum">
              <a:rPr lang="en-US" smtClean="0"/>
              <a:pPr fontAlgn="base">
                <a:spcBef>
                  <a:spcPct val="0"/>
                </a:spcBef>
                <a:spcAft>
                  <a:spcPct val="0"/>
                </a:spcAft>
                <a:defRPr/>
              </a:pPr>
              <a:t>7</a:t>
            </a:fld>
            <a:endParaRPr lang="en-US"/>
          </a:p>
        </p:txBody>
      </p:sp>
    </p:spTree>
    <p:extLst>
      <p:ext uri="{BB962C8B-B14F-4D97-AF65-F5344CB8AC3E}">
        <p14:creationId xmlns:p14="http://schemas.microsoft.com/office/powerpoint/2010/main" val="2941819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62CE1-531F-45B8-9068-5C9CC7562706}" type="slidenum">
              <a:rPr lang="en-US" smtClean="0"/>
              <a:pPr fontAlgn="base">
                <a:spcBef>
                  <a:spcPct val="0"/>
                </a:spcBef>
                <a:spcAft>
                  <a:spcPct val="0"/>
                </a:spcAft>
                <a:defRPr/>
              </a:pPr>
              <a:t>8</a:t>
            </a:fld>
            <a:endParaRPr lang="en-US"/>
          </a:p>
        </p:txBody>
      </p:sp>
    </p:spTree>
    <p:extLst>
      <p:ext uri="{BB962C8B-B14F-4D97-AF65-F5344CB8AC3E}">
        <p14:creationId xmlns:p14="http://schemas.microsoft.com/office/powerpoint/2010/main" val="652600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62CE1-531F-45B8-9068-5C9CC7562706}" type="slidenum">
              <a:rPr lang="en-US" smtClean="0"/>
              <a:pPr fontAlgn="base">
                <a:spcBef>
                  <a:spcPct val="0"/>
                </a:spcBef>
                <a:spcAft>
                  <a:spcPct val="0"/>
                </a:spcAft>
                <a:defRPr/>
              </a:pPr>
              <a:t>9</a:t>
            </a:fld>
            <a:endParaRPr lang="en-US"/>
          </a:p>
        </p:txBody>
      </p:sp>
    </p:spTree>
    <p:extLst>
      <p:ext uri="{BB962C8B-B14F-4D97-AF65-F5344CB8AC3E}">
        <p14:creationId xmlns:p14="http://schemas.microsoft.com/office/powerpoint/2010/main" val="687232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61C7334-E44F-4AF0-89ED-67B58640DA1E}" type="datetimeFigureOut">
              <a:rPr lang="en-US"/>
              <a:pPr>
                <a:defRPr/>
              </a:pPr>
              <a:t>1/31/22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6854A6-661B-4361-AA98-20335EC47F91}" type="slidenum">
              <a:rPr lang="en-US" altLang="en-US"/>
              <a:pPr/>
              <a:t>‹#›</a:t>
            </a:fld>
            <a:endParaRPr lang="en-US" altLang="en-US"/>
          </a:p>
        </p:txBody>
      </p:sp>
    </p:spTree>
    <p:extLst>
      <p:ext uri="{BB962C8B-B14F-4D97-AF65-F5344CB8AC3E}">
        <p14:creationId xmlns:p14="http://schemas.microsoft.com/office/powerpoint/2010/main" val="308756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D04CC4-1881-42A8-974F-F0B4CF41513A}" type="datetimeFigureOut">
              <a:rPr lang="en-US"/>
              <a:pPr>
                <a:defRPr/>
              </a:pPr>
              <a:t>1/31/22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7F00CC8-FF96-497D-84B0-D842458EB6A8}" type="slidenum">
              <a:rPr lang="en-US" altLang="en-US"/>
              <a:pPr/>
              <a:t>‹#›</a:t>
            </a:fld>
            <a:endParaRPr lang="en-US" altLang="en-US"/>
          </a:p>
        </p:txBody>
      </p:sp>
    </p:spTree>
    <p:extLst>
      <p:ext uri="{BB962C8B-B14F-4D97-AF65-F5344CB8AC3E}">
        <p14:creationId xmlns:p14="http://schemas.microsoft.com/office/powerpoint/2010/main" val="221419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3A9A74-D8B5-4C2E-97DF-E3F08563F2E9}" type="datetimeFigureOut">
              <a:rPr lang="en-US"/>
              <a:pPr>
                <a:defRPr/>
              </a:pPr>
              <a:t>1/31/22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ACC3FD-19A4-4813-AA30-CCB4A235E6F0}" type="slidenum">
              <a:rPr lang="en-US" altLang="en-US"/>
              <a:pPr/>
              <a:t>‹#›</a:t>
            </a:fld>
            <a:endParaRPr lang="en-US" altLang="en-US"/>
          </a:p>
        </p:txBody>
      </p:sp>
    </p:spTree>
    <p:extLst>
      <p:ext uri="{BB962C8B-B14F-4D97-AF65-F5344CB8AC3E}">
        <p14:creationId xmlns:p14="http://schemas.microsoft.com/office/powerpoint/2010/main" val="14527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F5F06E-BB91-42B0-A464-16C640D9CB16}" type="datetimeFigureOut">
              <a:rPr lang="en-US"/>
              <a:pPr>
                <a:defRPr/>
              </a:pPr>
              <a:t>1/31/22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27FC69E-9BCA-4E5C-9CE5-58F343997723}" type="slidenum">
              <a:rPr lang="en-US" altLang="en-US"/>
              <a:pPr/>
              <a:t>‹#›</a:t>
            </a:fld>
            <a:endParaRPr lang="en-US" altLang="en-US"/>
          </a:p>
        </p:txBody>
      </p:sp>
    </p:spTree>
    <p:extLst>
      <p:ext uri="{BB962C8B-B14F-4D97-AF65-F5344CB8AC3E}">
        <p14:creationId xmlns:p14="http://schemas.microsoft.com/office/powerpoint/2010/main" val="181197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FFB185-BFE6-4202-B47C-F8551F680534}" type="datetimeFigureOut">
              <a:rPr lang="en-US"/>
              <a:pPr>
                <a:defRPr/>
              </a:pPr>
              <a:t>1/31/22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091330-29A6-4E14-A4B8-CC015E040B70}" type="slidenum">
              <a:rPr lang="en-US" altLang="en-US"/>
              <a:pPr/>
              <a:t>‹#›</a:t>
            </a:fld>
            <a:endParaRPr lang="en-US" altLang="en-US"/>
          </a:p>
        </p:txBody>
      </p:sp>
    </p:spTree>
    <p:extLst>
      <p:ext uri="{BB962C8B-B14F-4D97-AF65-F5344CB8AC3E}">
        <p14:creationId xmlns:p14="http://schemas.microsoft.com/office/powerpoint/2010/main" val="375162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AACAC40-7B4A-403C-A497-0606222CCD52}" type="datetimeFigureOut">
              <a:rPr lang="en-US"/>
              <a:pPr>
                <a:defRPr/>
              </a:pPr>
              <a:t>1/31/22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D870940-B828-4E25-A4B0-C4A2BCF30131}" type="slidenum">
              <a:rPr lang="en-US" altLang="en-US"/>
              <a:pPr/>
              <a:t>‹#›</a:t>
            </a:fld>
            <a:endParaRPr lang="en-US" altLang="en-US"/>
          </a:p>
        </p:txBody>
      </p:sp>
    </p:spTree>
    <p:extLst>
      <p:ext uri="{BB962C8B-B14F-4D97-AF65-F5344CB8AC3E}">
        <p14:creationId xmlns:p14="http://schemas.microsoft.com/office/powerpoint/2010/main" val="238407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95DCEEE-F270-4798-9FEA-E6698BA69C8D}" type="datetimeFigureOut">
              <a:rPr lang="en-US"/>
              <a:pPr>
                <a:defRPr/>
              </a:pPr>
              <a:t>1/31/22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F8DBB3D-96C5-4932-B1F6-225F431BB431}" type="slidenum">
              <a:rPr lang="en-US" altLang="en-US"/>
              <a:pPr/>
              <a:t>‹#›</a:t>
            </a:fld>
            <a:endParaRPr lang="en-US" altLang="en-US"/>
          </a:p>
        </p:txBody>
      </p:sp>
    </p:spTree>
    <p:extLst>
      <p:ext uri="{BB962C8B-B14F-4D97-AF65-F5344CB8AC3E}">
        <p14:creationId xmlns:p14="http://schemas.microsoft.com/office/powerpoint/2010/main" val="130446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C63A643-85E4-41D1-A865-D11EB03FED5C}" type="datetimeFigureOut">
              <a:rPr lang="en-US"/>
              <a:pPr>
                <a:defRPr/>
              </a:pPr>
              <a:t>1/31/22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149A709-C6ED-458D-B999-32D460EC6BA8}" type="slidenum">
              <a:rPr lang="en-US" altLang="en-US"/>
              <a:pPr/>
              <a:t>‹#›</a:t>
            </a:fld>
            <a:endParaRPr lang="en-US" altLang="en-US"/>
          </a:p>
        </p:txBody>
      </p:sp>
    </p:spTree>
    <p:extLst>
      <p:ext uri="{BB962C8B-B14F-4D97-AF65-F5344CB8AC3E}">
        <p14:creationId xmlns:p14="http://schemas.microsoft.com/office/powerpoint/2010/main" val="2670709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F7BC28-9B1B-4B9E-9436-DDFC116011BC}" type="datetimeFigureOut">
              <a:rPr lang="en-US"/>
              <a:pPr>
                <a:defRPr/>
              </a:pPr>
              <a:t>1/31/22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EB39B0B-FB66-4DE6-9945-2D02BD2E6053}" type="slidenum">
              <a:rPr lang="en-US" altLang="en-US"/>
              <a:pPr/>
              <a:t>‹#›</a:t>
            </a:fld>
            <a:endParaRPr lang="en-US" altLang="en-US"/>
          </a:p>
        </p:txBody>
      </p:sp>
    </p:spTree>
    <p:extLst>
      <p:ext uri="{BB962C8B-B14F-4D97-AF65-F5344CB8AC3E}">
        <p14:creationId xmlns:p14="http://schemas.microsoft.com/office/powerpoint/2010/main" val="306183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16853C8-6C6D-44D7-9C43-06AAF01339D7}" type="datetimeFigureOut">
              <a:rPr lang="en-US"/>
              <a:pPr>
                <a:defRPr/>
              </a:pPr>
              <a:t>1/31/22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5B378DD-5E0D-40D6-A4B1-4B8218B7BA1E}" type="slidenum">
              <a:rPr lang="en-US" altLang="en-US"/>
              <a:pPr/>
              <a:t>‹#›</a:t>
            </a:fld>
            <a:endParaRPr lang="en-US" altLang="en-US"/>
          </a:p>
        </p:txBody>
      </p:sp>
    </p:spTree>
    <p:extLst>
      <p:ext uri="{BB962C8B-B14F-4D97-AF65-F5344CB8AC3E}">
        <p14:creationId xmlns:p14="http://schemas.microsoft.com/office/powerpoint/2010/main" val="257089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8E2FC72-BEDF-45F3-A80D-E9B2B5E7F048}" type="datetimeFigureOut">
              <a:rPr lang="en-US"/>
              <a:pPr>
                <a:defRPr/>
              </a:pPr>
              <a:t>1/31/22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80C361D-FFA9-49F8-A67C-842478421E5D}" type="slidenum">
              <a:rPr lang="en-US" altLang="en-US"/>
              <a:pPr/>
              <a:t>‹#›</a:t>
            </a:fld>
            <a:endParaRPr lang="en-US" altLang="en-US"/>
          </a:p>
        </p:txBody>
      </p:sp>
    </p:spTree>
    <p:extLst>
      <p:ext uri="{BB962C8B-B14F-4D97-AF65-F5344CB8AC3E}">
        <p14:creationId xmlns:p14="http://schemas.microsoft.com/office/powerpoint/2010/main" val="2216938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553204A-DBD3-4B56-AC53-FC12A99F8909}" type="datetimeFigureOut">
              <a:rPr lang="en-US"/>
              <a:pPr>
                <a:defRPr/>
              </a:pPr>
              <a:t>1/31/22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69CB16F-EECB-4DBC-B51A-A81B228F049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l="-6000" r="-6000"/>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1" y="1447800"/>
            <a:ext cx="9167091" cy="1981200"/>
          </a:xfrm>
        </p:spPr>
        <p:txBody>
          <a:bodyPr>
            <a:scene3d>
              <a:camera prst="orthographicFront"/>
              <a:lightRig rig="threePt" dir="t"/>
            </a:scene3d>
            <a:sp3d extrusionH="57150">
              <a:bevelT w="82550" h="38100" prst="coolSlant"/>
            </a:sp3d>
          </a:bodyPr>
          <a:lstStyle/>
          <a:p>
            <a:pPr eaLnBrk="1" hangingPunct="1"/>
            <a:r>
              <a:rPr lang="en-US" altLang="en-US" sz="12200" b="1" dirty="0">
                <a:ln w="38100">
                  <a:solidFill>
                    <a:srgbClr val="005C5A"/>
                  </a:solidFill>
                </a:ln>
                <a:solidFill>
                  <a:srgbClr val="FFC000"/>
                </a:solidFill>
                <a:effectLst>
                  <a:glow rad="101600">
                    <a:schemeClr val="bg1">
                      <a:alpha val="60000"/>
                    </a:schemeClr>
                  </a:glow>
                </a:effectLst>
              </a:rPr>
              <a:t>Polymers</a:t>
            </a:r>
          </a:p>
        </p:txBody>
      </p:sp>
      <p:pic>
        <p:nvPicPr>
          <p:cNvPr id="4" name="Picture 6"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669" y="5718810"/>
            <a:ext cx="3527949" cy="1005840"/>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23091" y="3161761"/>
            <a:ext cx="9144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4000" b="1" dirty="0">
                <a:ln w="19050">
                  <a:solidFill>
                    <a:srgbClr val="005C5A"/>
                  </a:solidFill>
                </a:ln>
                <a:solidFill>
                  <a:srgbClr val="FFC000"/>
                </a:solidFill>
                <a:effectLst>
                  <a:glow rad="101600">
                    <a:schemeClr val="bg1">
                      <a:alpha val="60000"/>
                    </a:schemeClr>
                  </a:glow>
                </a:effectLst>
                <a:latin typeface="Arial Rounded MT Bold" panose="020F0704030504030204" pitchFamily="34" charset="0"/>
              </a:rPr>
              <a:t>Chains of repetition…</a:t>
            </a:r>
          </a:p>
        </p:txBody>
      </p:sp>
      <p:pic>
        <p:nvPicPr>
          <p:cNvPr id="1026" name="Picture 2" descr="Speedway Children's Charit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5718810"/>
            <a:ext cx="1911635"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05000" y="5331499"/>
            <a:ext cx="2133600" cy="369332"/>
          </a:xfrm>
          <a:prstGeom prst="rect">
            <a:avLst/>
          </a:prstGeom>
          <a:noFill/>
        </p:spPr>
        <p:txBody>
          <a:bodyPr wrap="square" rtlCol="0">
            <a:spAutoFit/>
          </a:bodyPr>
          <a:lstStyle/>
          <a:p>
            <a:pPr algn="ctr"/>
            <a:r>
              <a:rPr lang="en-US" b="1" dirty="0">
                <a:ln w="3175">
                  <a:solidFill>
                    <a:srgbClr val="005C5A"/>
                  </a:solidFill>
                </a:ln>
                <a:solidFill>
                  <a:schemeClr val="bg1"/>
                </a:solidFill>
              </a:rPr>
              <a:t>Presented by:</a:t>
            </a:r>
          </a:p>
        </p:txBody>
      </p:sp>
      <p:sp>
        <p:nvSpPr>
          <p:cNvPr id="7" name="TextBox 6"/>
          <p:cNvSpPr txBox="1"/>
          <p:nvPr/>
        </p:nvSpPr>
        <p:spPr>
          <a:xfrm>
            <a:off x="5867400" y="5331499"/>
            <a:ext cx="2667000" cy="369332"/>
          </a:xfrm>
          <a:prstGeom prst="rect">
            <a:avLst/>
          </a:prstGeom>
          <a:noFill/>
        </p:spPr>
        <p:txBody>
          <a:bodyPr wrap="square" rtlCol="0">
            <a:spAutoFit/>
          </a:bodyPr>
          <a:lstStyle/>
          <a:p>
            <a:r>
              <a:rPr lang="en-US" b="1" dirty="0">
                <a:ln w="3175">
                  <a:solidFill>
                    <a:srgbClr val="005C5A"/>
                  </a:solidFill>
                </a:ln>
                <a:solidFill>
                  <a:schemeClr val="bg1"/>
                </a:solidFill>
              </a:rPr>
              <a:t>In partnership with: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0"/>
            <a:ext cx="9144000" cy="6858000"/>
          </a:xfrm>
          <a:prstGeom prst="roundRect">
            <a:avLst/>
          </a:prstGeom>
          <a:solidFill>
            <a:schemeClr val="bg1">
              <a:alpha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p:txBody>
          <a:bodyPr/>
          <a:lstStyle/>
          <a:p>
            <a:pPr eaLnBrk="1" hangingPunct="1"/>
            <a:r>
              <a:rPr lang="en-US" dirty="0"/>
              <a:t> </a:t>
            </a:r>
          </a:p>
        </p:txBody>
      </p:sp>
      <p:sp>
        <p:nvSpPr>
          <p:cNvPr id="3" name="Content Placeholder 2"/>
          <p:cNvSpPr>
            <a:spLocks noGrp="1"/>
          </p:cNvSpPr>
          <p:nvPr>
            <p:ph idx="1"/>
          </p:nvPr>
        </p:nvSpPr>
        <p:spPr>
          <a:xfrm>
            <a:off x="381000" y="1086590"/>
            <a:ext cx="6629400" cy="5219826"/>
          </a:xfrm>
        </p:spPr>
        <p:txBody>
          <a:bodyPr rtlCol="0">
            <a:noAutofit/>
          </a:bodyPr>
          <a:lstStyle/>
          <a:p>
            <a:pPr eaLnBrk="1" fontAlgn="auto" hangingPunct="1">
              <a:spcAft>
                <a:spcPts val="0"/>
              </a:spcAft>
              <a:defRPr/>
            </a:pPr>
            <a:r>
              <a:rPr lang="en-US" sz="2900" dirty="0">
                <a:solidFill>
                  <a:srgbClr val="00A29E"/>
                </a:solidFill>
                <a:latin typeface="+mj-lt"/>
                <a:cs typeface="Segoe UI" panose="020B0502040204020203" pitchFamily="34" charset="0"/>
              </a:rPr>
              <a:t>The longer a polymer chain is, the more tangled up it can get. Tangled chains are harder to distort or separate, so they can be used to produce stronger materials.</a:t>
            </a:r>
          </a:p>
          <a:p>
            <a:pPr eaLnBrk="1" fontAlgn="auto" hangingPunct="1">
              <a:spcAft>
                <a:spcPts val="0"/>
              </a:spcAft>
              <a:defRPr/>
            </a:pPr>
            <a:r>
              <a:rPr lang="en-US" sz="2900" dirty="0">
                <a:solidFill>
                  <a:srgbClr val="00A29E"/>
                </a:solidFill>
                <a:latin typeface="+mj-lt"/>
                <a:cs typeface="Segoe UI" panose="020B0502040204020203" pitchFamily="34" charset="0"/>
              </a:rPr>
              <a:t>Some polymers are more straight and stiff than others. These will not tangle up as much, but they are strong for a different reason - stiff chains can stack tightly together and stick to each other.</a:t>
            </a:r>
          </a:p>
        </p:txBody>
      </p:sp>
      <p:sp>
        <p:nvSpPr>
          <p:cNvPr id="6" name="TextBox 5"/>
          <p:cNvSpPr txBox="1"/>
          <p:nvPr/>
        </p:nvSpPr>
        <p:spPr>
          <a:xfrm>
            <a:off x="457200" y="257522"/>
            <a:ext cx="8153400" cy="861774"/>
          </a:xfrm>
          <a:prstGeom prst="rect">
            <a:avLst/>
          </a:prstGeom>
          <a:noFill/>
        </p:spPr>
        <p:txBody>
          <a:bodyPr wrap="square" rtlCol="0">
            <a:spAutoFit/>
          </a:bodyPr>
          <a:lstStyle/>
          <a:p>
            <a:pPr algn="ctr"/>
            <a:r>
              <a:rPr lang="en-US" sz="5000" b="1" dirty="0">
                <a:ln w="19050">
                  <a:solidFill>
                    <a:srgbClr val="005C5A"/>
                  </a:solidFill>
                </a:ln>
                <a:solidFill>
                  <a:srgbClr val="FFC000"/>
                </a:solidFill>
                <a:latin typeface="+mj-lt"/>
                <a:ea typeface="Segoe UI Black" panose="020B0A02040204020203" pitchFamily="34" charset="0"/>
              </a:rPr>
              <a:t>Polymer Chain Tangles</a:t>
            </a:r>
          </a:p>
        </p:txBody>
      </p:sp>
      <p:pic>
        <p:nvPicPr>
          <p:cNvPr id="8" name="Picture 6"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193" y="6306416"/>
            <a:ext cx="1603613" cy="457200"/>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5122" name="Picture 2" descr="Eataly NA: The Right Way to Eat Long Pasta | Milled"/>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3622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60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5732" y="0"/>
            <a:ext cx="9372600" cy="6858000"/>
          </a:xfrm>
          <a:prstGeom prst="roundRect">
            <a:avLst/>
          </a:prstGeom>
          <a:solidFill>
            <a:schemeClr val="bg1">
              <a:alpha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p:txBody>
          <a:bodyPr/>
          <a:lstStyle/>
          <a:p>
            <a:pPr eaLnBrk="1" hangingPunct="1"/>
            <a:r>
              <a:rPr lang="en-US" dirty="0"/>
              <a:t> </a:t>
            </a:r>
          </a:p>
        </p:txBody>
      </p:sp>
      <p:sp>
        <p:nvSpPr>
          <p:cNvPr id="3" name="Content Placeholder 2"/>
          <p:cNvSpPr>
            <a:spLocks noGrp="1"/>
          </p:cNvSpPr>
          <p:nvPr>
            <p:ph idx="1"/>
          </p:nvPr>
        </p:nvSpPr>
        <p:spPr>
          <a:xfrm>
            <a:off x="314565" y="1215328"/>
            <a:ext cx="5715001" cy="2054414"/>
          </a:xfrm>
        </p:spPr>
        <p:txBody>
          <a:bodyPr rtlCol="0">
            <a:noAutofit/>
          </a:bodyPr>
          <a:lstStyle/>
          <a:p>
            <a:pPr eaLnBrk="1" fontAlgn="auto" hangingPunct="1">
              <a:spcAft>
                <a:spcPts val="0"/>
              </a:spcAft>
              <a:defRPr/>
            </a:pPr>
            <a:r>
              <a:rPr lang="en-US" sz="2200" dirty="0">
                <a:solidFill>
                  <a:srgbClr val="00A29E"/>
                </a:solidFill>
                <a:latin typeface="+mj-lt"/>
                <a:cs typeface="Segoe UI" panose="020B0502040204020203" pitchFamily="34" charset="0"/>
              </a:rPr>
              <a:t>Like magnets, the bonds between molecules can be weak or strong. Some molecules can be pulled apart easily, while others take more energy to separate.  Polymer chains are like this too, but are much longer than individual molecules. </a:t>
            </a:r>
          </a:p>
        </p:txBody>
      </p:sp>
      <p:sp>
        <p:nvSpPr>
          <p:cNvPr id="6" name="TextBox 5"/>
          <p:cNvSpPr txBox="1"/>
          <p:nvPr/>
        </p:nvSpPr>
        <p:spPr>
          <a:xfrm>
            <a:off x="76200" y="257522"/>
            <a:ext cx="9144000" cy="830997"/>
          </a:xfrm>
          <a:prstGeom prst="rect">
            <a:avLst/>
          </a:prstGeom>
          <a:noFill/>
        </p:spPr>
        <p:txBody>
          <a:bodyPr wrap="square" rtlCol="0">
            <a:spAutoFit/>
          </a:bodyPr>
          <a:lstStyle/>
          <a:p>
            <a:pPr algn="ctr"/>
            <a:r>
              <a:rPr lang="en-US" sz="4800" b="1" dirty="0">
                <a:ln w="19050">
                  <a:solidFill>
                    <a:srgbClr val="005C5A"/>
                  </a:solidFill>
                </a:ln>
                <a:solidFill>
                  <a:srgbClr val="FFC000"/>
                </a:solidFill>
                <a:latin typeface="+mj-lt"/>
                <a:ea typeface="Segoe UI Black" panose="020B0A02040204020203" pitchFamily="34" charset="0"/>
              </a:rPr>
              <a:t>Polymer Chain Bonds</a:t>
            </a:r>
          </a:p>
        </p:txBody>
      </p:sp>
      <p:pic>
        <p:nvPicPr>
          <p:cNvPr id="8" name="Picture 6"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193" y="6306416"/>
            <a:ext cx="1603613" cy="457200"/>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335376" y="1238631"/>
            <a:ext cx="2351424" cy="1828800"/>
          </a:xfrm>
          <a:prstGeom prst="rect">
            <a:avLst/>
          </a:prstGeom>
        </p:spPr>
      </p:pic>
      <p:sp>
        <p:nvSpPr>
          <p:cNvPr id="9" name="Content Placeholder 2"/>
          <p:cNvSpPr txBox="1">
            <a:spLocks/>
          </p:cNvSpPr>
          <p:nvPr/>
        </p:nvSpPr>
        <p:spPr bwMode="auto">
          <a:xfrm>
            <a:off x="304799" y="3272141"/>
            <a:ext cx="8571537" cy="43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r>
              <a:rPr lang="en-US" sz="2200" dirty="0">
                <a:solidFill>
                  <a:srgbClr val="00A29E"/>
                </a:solidFill>
                <a:latin typeface="+mj-lt"/>
                <a:cs typeface="Segoe UI" panose="020B0502040204020203" pitchFamily="34" charset="0"/>
              </a:rPr>
              <a:t>A small amount of stickiness between molecules can add up to a whole lot of stickiness in long polymer chains. When the chains stick together strongly, it can be very tough to pull them apart.</a:t>
            </a:r>
          </a:p>
          <a:p>
            <a:pPr eaLnBrk="1" fontAlgn="auto" hangingPunct="1">
              <a:spcAft>
                <a:spcPts val="0"/>
              </a:spcAft>
              <a:defRPr/>
            </a:pPr>
            <a:r>
              <a:rPr lang="en-US" sz="2200" dirty="0">
                <a:solidFill>
                  <a:srgbClr val="00A29E"/>
                </a:solidFill>
                <a:latin typeface="+mj-lt"/>
                <a:cs typeface="Segoe UI" panose="020B0502040204020203" pitchFamily="34" charset="0"/>
              </a:rPr>
              <a:t>If the chains are straight, stiff, and lined up close to each other, it can be hard to pull them apart. A great example of this is cellulose in wood. Cellulose chains lay closely next to each other, straight and sticky, helping trees to grow strong and tall.</a:t>
            </a:r>
          </a:p>
        </p:txBody>
      </p:sp>
    </p:spTree>
    <p:extLst>
      <p:ext uri="{BB962C8B-B14F-4D97-AF65-F5344CB8AC3E}">
        <p14:creationId xmlns:p14="http://schemas.microsoft.com/office/powerpoint/2010/main" val="351107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0"/>
            <a:ext cx="9144000" cy="6858000"/>
          </a:xfrm>
          <a:prstGeom prst="roundRect">
            <a:avLst/>
          </a:prstGeom>
          <a:solidFill>
            <a:schemeClr val="bg1">
              <a:alpha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p:txBody>
          <a:bodyPr/>
          <a:lstStyle/>
          <a:p>
            <a:pPr eaLnBrk="1" hangingPunct="1"/>
            <a:r>
              <a:rPr lang="en-US" dirty="0"/>
              <a:t> </a:t>
            </a:r>
          </a:p>
        </p:txBody>
      </p:sp>
      <p:sp>
        <p:nvSpPr>
          <p:cNvPr id="3" name="Content Placeholder 2"/>
          <p:cNvSpPr>
            <a:spLocks noGrp="1"/>
          </p:cNvSpPr>
          <p:nvPr>
            <p:ph idx="1"/>
          </p:nvPr>
        </p:nvSpPr>
        <p:spPr>
          <a:xfrm>
            <a:off x="898812" y="1295400"/>
            <a:ext cx="7346374" cy="4495800"/>
          </a:xfrm>
        </p:spPr>
        <p:txBody>
          <a:bodyPr rtlCol="0">
            <a:noAutofit/>
          </a:bodyPr>
          <a:lstStyle/>
          <a:p>
            <a:pPr marL="0" indent="0" eaLnBrk="1" fontAlgn="auto" hangingPunct="1">
              <a:spcAft>
                <a:spcPts val="0"/>
              </a:spcAft>
              <a:buNone/>
              <a:defRPr/>
            </a:pPr>
            <a:r>
              <a:rPr lang="en-US" sz="2300" dirty="0">
                <a:solidFill>
                  <a:srgbClr val="00A29E"/>
                </a:solidFill>
                <a:latin typeface="+mj-lt"/>
                <a:cs typeface="Segoe UI" panose="020B0502040204020203" pitchFamily="34" charset="0"/>
              </a:rPr>
              <a:t>Imagine that you are a preschool teacher and you need to get your students from the classroom to the playground. The quickest way to get them there would be to yell, “</a:t>
            </a:r>
            <a:r>
              <a:rPr lang="en-US" sz="2300" b="1" dirty="0">
                <a:solidFill>
                  <a:srgbClr val="00A29E"/>
                </a:solidFill>
                <a:latin typeface="+mj-lt"/>
                <a:cs typeface="Segoe UI" panose="020B0502040204020203" pitchFamily="34" charset="0"/>
              </a:rPr>
              <a:t>Everybody run to the playground</a:t>
            </a:r>
            <a:r>
              <a:rPr lang="en-US" sz="2300" dirty="0">
                <a:solidFill>
                  <a:srgbClr val="00A29E"/>
                </a:solidFill>
                <a:latin typeface="+mj-lt"/>
                <a:cs typeface="Segoe UI" panose="020B0502040204020203" pitchFamily="34" charset="0"/>
              </a:rPr>
              <a:t>!" </a:t>
            </a:r>
          </a:p>
          <a:p>
            <a:pPr marL="0" indent="0" eaLnBrk="1" fontAlgn="auto" hangingPunct="1">
              <a:spcAft>
                <a:spcPts val="0"/>
              </a:spcAft>
              <a:buNone/>
              <a:defRPr/>
            </a:pPr>
            <a:r>
              <a:rPr lang="en-US" sz="2300" dirty="0">
                <a:solidFill>
                  <a:srgbClr val="00A29E"/>
                </a:solidFill>
                <a:latin typeface="+mj-lt"/>
                <a:cs typeface="Segoe UI" panose="020B0502040204020203" pitchFamily="34" charset="0"/>
              </a:rPr>
              <a:t>Some kids would run faster than others, and some might run off and never get there!  While that might be a lot of fun for the kids, what could you do to make sure they all arrive at the same time? Try having them hold hands while going to the playground! </a:t>
            </a:r>
          </a:p>
          <a:p>
            <a:pPr marL="0" indent="0" eaLnBrk="1" fontAlgn="auto" hangingPunct="1">
              <a:spcAft>
                <a:spcPts val="0"/>
              </a:spcAft>
              <a:buNone/>
              <a:defRPr/>
            </a:pPr>
            <a:r>
              <a:rPr lang="en-US" sz="2300" dirty="0">
                <a:solidFill>
                  <a:srgbClr val="00A29E"/>
                </a:solidFill>
                <a:latin typeface="+mj-lt"/>
                <a:cs typeface="Segoe UI" panose="020B0502040204020203" pitchFamily="34" charset="0"/>
              </a:rPr>
              <a:t>This way, the kids who want to run fast might pull forward a bit, and the kids who want to go into the woods might pull sideways, but they will all eventually arrive at the playground together!</a:t>
            </a:r>
          </a:p>
        </p:txBody>
      </p:sp>
      <p:sp>
        <p:nvSpPr>
          <p:cNvPr id="6" name="TextBox 5"/>
          <p:cNvSpPr txBox="1"/>
          <p:nvPr/>
        </p:nvSpPr>
        <p:spPr>
          <a:xfrm>
            <a:off x="0" y="363186"/>
            <a:ext cx="9144000" cy="830997"/>
          </a:xfrm>
          <a:prstGeom prst="rect">
            <a:avLst/>
          </a:prstGeom>
          <a:noFill/>
        </p:spPr>
        <p:txBody>
          <a:bodyPr wrap="square" rtlCol="0">
            <a:spAutoFit/>
          </a:bodyPr>
          <a:lstStyle/>
          <a:p>
            <a:pPr algn="ctr"/>
            <a:r>
              <a:rPr lang="en-US" sz="4800" b="1" dirty="0">
                <a:ln w="19050">
                  <a:solidFill>
                    <a:srgbClr val="005C5A"/>
                  </a:solidFill>
                </a:ln>
                <a:solidFill>
                  <a:srgbClr val="FFC000"/>
                </a:solidFill>
                <a:latin typeface="+mj-lt"/>
                <a:ea typeface="Segoe UI Black" panose="020B0A02040204020203" pitchFamily="34" charset="0"/>
              </a:rPr>
              <a:t>Polymer Chain Speeds</a:t>
            </a:r>
          </a:p>
        </p:txBody>
      </p:sp>
      <p:pic>
        <p:nvPicPr>
          <p:cNvPr id="8" name="Picture 6"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193" y="6306416"/>
            <a:ext cx="1603613" cy="457200"/>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19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0"/>
            <a:ext cx="9144000" cy="6858000"/>
          </a:xfrm>
          <a:prstGeom prst="roundRect">
            <a:avLst/>
          </a:prstGeom>
          <a:solidFill>
            <a:schemeClr val="bg1">
              <a:alpha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p:txBody>
          <a:bodyPr/>
          <a:lstStyle/>
          <a:p>
            <a:pPr eaLnBrk="1" hangingPunct="1"/>
            <a:r>
              <a:rPr lang="en-US" dirty="0"/>
              <a:t> </a:t>
            </a:r>
          </a:p>
        </p:txBody>
      </p:sp>
      <p:sp>
        <p:nvSpPr>
          <p:cNvPr id="3" name="Content Placeholder 2"/>
          <p:cNvSpPr>
            <a:spLocks noGrp="1"/>
          </p:cNvSpPr>
          <p:nvPr>
            <p:ph idx="1"/>
          </p:nvPr>
        </p:nvSpPr>
        <p:spPr>
          <a:xfrm>
            <a:off x="381000" y="1226366"/>
            <a:ext cx="5486400" cy="5080050"/>
          </a:xfrm>
        </p:spPr>
        <p:txBody>
          <a:bodyPr rtlCol="0">
            <a:noAutofit/>
          </a:bodyPr>
          <a:lstStyle/>
          <a:p>
            <a:pPr eaLnBrk="1" fontAlgn="auto" hangingPunct="1">
              <a:spcAft>
                <a:spcPts val="0"/>
              </a:spcAft>
              <a:defRPr/>
            </a:pPr>
            <a:r>
              <a:rPr lang="en-US" sz="2400" dirty="0">
                <a:solidFill>
                  <a:srgbClr val="00A29E"/>
                </a:solidFill>
                <a:latin typeface="+mj-lt"/>
                <a:cs typeface="Segoe UI" panose="020B0502040204020203" pitchFamily="34" charset="0"/>
              </a:rPr>
              <a:t>We can see this same effect happening when polymers </a:t>
            </a:r>
            <a:r>
              <a:rPr lang="en-US" sz="2400" b="1" dirty="0">
                <a:ln>
                  <a:solidFill>
                    <a:srgbClr val="005C5A"/>
                  </a:solidFill>
                </a:ln>
                <a:solidFill>
                  <a:srgbClr val="FFC000"/>
                </a:solidFill>
                <a:latin typeface="+mj-lt"/>
                <a:cs typeface="Segoe UI" panose="020B0502040204020203" pitchFamily="34" charset="0"/>
              </a:rPr>
              <a:t>dissolve</a:t>
            </a:r>
            <a:r>
              <a:rPr lang="en-US" sz="2400" dirty="0">
                <a:solidFill>
                  <a:srgbClr val="00A29E"/>
                </a:solidFill>
                <a:latin typeface="+mj-lt"/>
                <a:cs typeface="Segoe UI" panose="020B0502040204020203" pitchFamily="34" charset="0"/>
              </a:rPr>
              <a:t> in a liquid. The long chains move around so slowly that they make the solution flow much slower. The longer the chains, the slower the flow.</a:t>
            </a:r>
          </a:p>
          <a:p>
            <a:pPr eaLnBrk="1" fontAlgn="auto" hangingPunct="1">
              <a:spcAft>
                <a:spcPts val="0"/>
              </a:spcAft>
              <a:defRPr/>
            </a:pPr>
            <a:r>
              <a:rPr lang="en-US" sz="2400" dirty="0">
                <a:solidFill>
                  <a:srgbClr val="00A29E"/>
                </a:solidFill>
                <a:latin typeface="+mj-lt"/>
                <a:cs typeface="Segoe UI" panose="020B0502040204020203" pitchFamily="34" charset="0"/>
              </a:rPr>
              <a:t>If we measure how long it takes for a polymer solution to flow, we can learn more about how long the polymer chains are. </a:t>
            </a:r>
          </a:p>
          <a:p>
            <a:pPr eaLnBrk="1" fontAlgn="auto" hangingPunct="1">
              <a:spcAft>
                <a:spcPts val="0"/>
              </a:spcAft>
              <a:defRPr/>
            </a:pPr>
            <a:r>
              <a:rPr lang="en-US" sz="2400" dirty="0">
                <a:solidFill>
                  <a:srgbClr val="00A29E"/>
                </a:solidFill>
                <a:latin typeface="+mj-lt"/>
                <a:cs typeface="Segoe UI" panose="020B0502040204020203" pitchFamily="34" charset="0"/>
              </a:rPr>
              <a:t>The longer something takes to flow, the more </a:t>
            </a:r>
            <a:r>
              <a:rPr lang="en-US" sz="2400" b="1" dirty="0">
                <a:ln>
                  <a:solidFill>
                    <a:srgbClr val="005C5A"/>
                  </a:solidFill>
                </a:ln>
                <a:solidFill>
                  <a:srgbClr val="FFC000"/>
                </a:solidFill>
                <a:latin typeface="+mj-lt"/>
                <a:cs typeface="Segoe UI" panose="020B0502040204020203" pitchFamily="34" charset="0"/>
              </a:rPr>
              <a:t>viscous</a:t>
            </a:r>
            <a:r>
              <a:rPr lang="en-US" sz="2400" dirty="0">
                <a:ln>
                  <a:solidFill>
                    <a:srgbClr val="005C5A"/>
                  </a:solidFill>
                </a:ln>
                <a:solidFill>
                  <a:srgbClr val="FFC000"/>
                </a:solidFill>
                <a:latin typeface="+mj-lt"/>
                <a:cs typeface="Segoe UI" panose="020B0502040204020203" pitchFamily="34" charset="0"/>
              </a:rPr>
              <a:t> </a:t>
            </a:r>
            <a:r>
              <a:rPr lang="en-US" sz="2400" dirty="0">
                <a:solidFill>
                  <a:srgbClr val="00A29E"/>
                </a:solidFill>
                <a:latin typeface="+mj-lt"/>
                <a:cs typeface="Segoe UI" panose="020B0502040204020203" pitchFamily="34" charset="0"/>
              </a:rPr>
              <a:t>it is. This property is called </a:t>
            </a:r>
            <a:r>
              <a:rPr lang="en-US" sz="2400" b="1" dirty="0">
                <a:ln>
                  <a:solidFill>
                    <a:srgbClr val="005C5A"/>
                  </a:solidFill>
                </a:ln>
                <a:solidFill>
                  <a:srgbClr val="FFC000"/>
                </a:solidFill>
                <a:latin typeface="+mj-lt"/>
                <a:cs typeface="Segoe UI" panose="020B0502040204020203" pitchFamily="34" charset="0"/>
              </a:rPr>
              <a:t>viscosity</a:t>
            </a:r>
            <a:r>
              <a:rPr lang="en-US" sz="2400" dirty="0">
                <a:solidFill>
                  <a:srgbClr val="00A29E"/>
                </a:solidFill>
                <a:latin typeface="+mj-lt"/>
                <a:cs typeface="Segoe UI" panose="020B0502040204020203" pitchFamily="34" charset="0"/>
              </a:rPr>
              <a:t>.</a:t>
            </a:r>
          </a:p>
        </p:txBody>
      </p:sp>
      <p:sp>
        <p:nvSpPr>
          <p:cNvPr id="6" name="TextBox 5"/>
          <p:cNvSpPr txBox="1"/>
          <p:nvPr/>
        </p:nvSpPr>
        <p:spPr>
          <a:xfrm>
            <a:off x="0" y="363186"/>
            <a:ext cx="9144000" cy="830997"/>
          </a:xfrm>
          <a:prstGeom prst="rect">
            <a:avLst/>
          </a:prstGeom>
          <a:noFill/>
        </p:spPr>
        <p:txBody>
          <a:bodyPr wrap="square" rtlCol="0">
            <a:spAutoFit/>
          </a:bodyPr>
          <a:lstStyle/>
          <a:p>
            <a:pPr algn="ctr"/>
            <a:r>
              <a:rPr lang="en-US" sz="4800" b="1" dirty="0">
                <a:ln w="19050">
                  <a:solidFill>
                    <a:srgbClr val="005C5A"/>
                  </a:solidFill>
                </a:ln>
                <a:solidFill>
                  <a:srgbClr val="FFC000"/>
                </a:solidFill>
                <a:latin typeface="+mj-lt"/>
                <a:ea typeface="Segoe UI Black" panose="020B0A02040204020203" pitchFamily="34" charset="0"/>
              </a:rPr>
              <a:t>Polymer Chain Speeds</a:t>
            </a:r>
          </a:p>
        </p:txBody>
      </p:sp>
      <p:pic>
        <p:nvPicPr>
          <p:cNvPr id="8" name="Picture 6"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193" y="6306416"/>
            <a:ext cx="1603613" cy="457200"/>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3074" name="Picture 2" descr="Viscosity and Agitator Impeller Design"/>
          <p:cNvPicPr>
            <a:picLocks noChangeAspect="1" noChangeArrowheads="1"/>
          </p:cNvPicPr>
          <p:nvPr/>
        </p:nvPicPr>
        <p:blipFill rotWithShape="1">
          <a:blip r:embed="rId4">
            <a:extLst>
              <a:ext uri="{28A0092B-C50C-407E-A947-70E740481C1C}">
                <a14:useLocalDpi xmlns:a14="http://schemas.microsoft.com/office/drawing/2010/main" val="0"/>
              </a:ext>
            </a:extLst>
          </a:blip>
          <a:srcRect r="19378"/>
          <a:stretch/>
        </p:blipFill>
        <p:spPr bwMode="auto">
          <a:xfrm>
            <a:off x="6019800" y="2332927"/>
            <a:ext cx="2807819" cy="2192146"/>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31541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0"/>
            <a:ext cx="9144000" cy="6858000"/>
          </a:xfrm>
          <a:prstGeom prst="roundRect">
            <a:avLst/>
          </a:prstGeom>
          <a:solidFill>
            <a:schemeClr val="bg1">
              <a:alpha val="6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p:txBody>
          <a:bodyPr/>
          <a:lstStyle/>
          <a:p>
            <a:pPr eaLnBrk="1" hangingPunct="1"/>
            <a:r>
              <a:rPr lang="en-US" dirty="0"/>
              <a:t> </a:t>
            </a:r>
          </a:p>
        </p:txBody>
      </p:sp>
      <p:sp>
        <p:nvSpPr>
          <p:cNvPr id="3" name="Content Placeholder 2"/>
          <p:cNvSpPr>
            <a:spLocks noGrp="1"/>
          </p:cNvSpPr>
          <p:nvPr>
            <p:ph idx="1"/>
          </p:nvPr>
        </p:nvSpPr>
        <p:spPr>
          <a:xfrm>
            <a:off x="571499" y="1371600"/>
            <a:ext cx="7962901" cy="1414376"/>
          </a:xfrm>
        </p:spPr>
        <p:txBody>
          <a:bodyPr rtlCol="0">
            <a:noAutofit/>
          </a:bodyPr>
          <a:lstStyle/>
          <a:p>
            <a:pPr eaLnBrk="1" fontAlgn="auto" hangingPunct="1">
              <a:spcAft>
                <a:spcPts val="0"/>
              </a:spcAft>
              <a:defRPr/>
            </a:pPr>
            <a:r>
              <a:rPr lang="en-US" sz="1800" dirty="0">
                <a:solidFill>
                  <a:srgbClr val="00A29E"/>
                </a:solidFill>
                <a:latin typeface="+mj-lt"/>
                <a:cs typeface="Segoe UI" panose="020B0502040204020203" pitchFamily="34" charset="0"/>
              </a:rPr>
              <a:t>Most polymers will last a very long time, which is good especially if you use them to make clothes, jars, and even furniture. But it is not so good when polymers get thrown away. Some polymers are easier to </a:t>
            </a:r>
            <a:r>
              <a:rPr lang="en-US" sz="1800" b="1" dirty="0">
                <a:ln>
                  <a:solidFill>
                    <a:srgbClr val="005C5A"/>
                  </a:solidFill>
                </a:ln>
                <a:solidFill>
                  <a:srgbClr val="FFC000"/>
                </a:solidFill>
                <a:latin typeface="+mj-lt"/>
                <a:cs typeface="Segoe UI" panose="020B0502040204020203" pitchFamily="34" charset="0"/>
              </a:rPr>
              <a:t>recycle</a:t>
            </a:r>
            <a:r>
              <a:rPr lang="en-US" sz="1800" dirty="0">
                <a:solidFill>
                  <a:srgbClr val="00A29E"/>
                </a:solidFill>
                <a:latin typeface="+mj-lt"/>
                <a:cs typeface="Segoe UI" panose="020B0502040204020203" pitchFamily="34" charset="0"/>
              </a:rPr>
              <a:t> than others. It is important to recycle the polymers that we can, like single-use water bottles, so that landfills do not get filled up as fast.</a:t>
            </a:r>
          </a:p>
          <a:p>
            <a:pPr eaLnBrk="1" fontAlgn="auto" hangingPunct="1">
              <a:spcAft>
                <a:spcPts val="0"/>
              </a:spcAft>
              <a:defRPr/>
            </a:pPr>
            <a:endParaRPr lang="en-US" sz="1800" b="1" dirty="0">
              <a:solidFill>
                <a:srgbClr val="00A29E"/>
              </a:solidFill>
              <a:latin typeface="+mj-lt"/>
              <a:cs typeface="Agent Orange" pitchFamily="2" charset="0"/>
            </a:endParaRPr>
          </a:p>
          <a:p>
            <a:pPr eaLnBrk="1" fontAlgn="auto" hangingPunct="1">
              <a:spcAft>
                <a:spcPts val="0"/>
              </a:spcAft>
              <a:defRPr/>
            </a:pPr>
            <a:endParaRPr lang="en-US" sz="1800" b="1" dirty="0">
              <a:solidFill>
                <a:srgbClr val="00A29E"/>
              </a:solidFill>
              <a:latin typeface="+mj-lt"/>
              <a:cs typeface="Agent Orange" pitchFamily="2" charset="0"/>
            </a:endParaRPr>
          </a:p>
          <a:p>
            <a:pPr marL="0" indent="0" eaLnBrk="1" fontAlgn="auto" hangingPunct="1">
              <a:spcAft>
                <a:spcPts val="0"/>
              </a:spcAft>
              <a:buNone/>
              <a:defRPr/>
            </a:pPr>
            <a:endParaRPr lang="en-US" sz="1800" b="1" dirty="0">
              <a:solidFill>
                <a:srgbClr val="00A29E"/>
              </a:solidFill>
              <a:latin typeface="+mj-lt"/>
              <a:cs typeface="Agent Orange" pitchFamily="2" charset="0"/>
            </a:endParaRPr>
          </a:p>
          <a:p>
            <a:pPr marL="0" indent="0" eaLnBrk="1" fontAlgn="auto" hangingPunct="1">
              <a:spcAft>
                <a:spcPts val="0"/>
              </a:spcAft>
              <a:buNone/>
              <a:defRPr/>
            </a:pPr>
            <a:endParaRPr lang="en-US" sz="1800" b="1" dirty="0">
              <a:solidFill>
                <a:srgbClr val="00A29E"/>
              </a:solidFill>
              <a:latin typeface="+mj-lt"/>
              <a:cs typeface="Agent Orange" pitchFamily="2" charset="0"/>
            </a:endParaRPr>
          </a:p>
          <a:p>
            <a:pPr eaLnBrk="1" fontAlgn="auto" hangingPunct="1">
              <a:spcAft>
                <a:spcPts val="0"/>
              </a:spcAft>
              <a:defRPr/>
            </a:pPr>
            <a:r>
              <a:rPr lang="en-US" sz="1800" dirty="0">
                <a:solidFill>
                  <a:srgbClr val="00A29E"/>
                </a:solidFill>
                <a:latin typeface="+mj-lt"/>
                <a:cs typeface="Segoe UI" panose="020B0502040204020203" pitchFamily="34" charset="0"/>
              </a:rPr>
              <a:t>Most polymers are safe and </a:t>
            </a:r>
            <a:r>
              <a:rPr lang="en-US" sz="1800" b="1" dirty="0">
                <a:ln>
                  <a:solidFill>
                    <a:srgbClr val="005C5A"/>
                  </a:solidFill>
                </a:ln>
                <a:solidFill>
                  <a:srgbClr val="FFC000"/>
                </a:solidFill>
                <a:latin typeface="+mj-lt"/>
                <a:cs typeface="Segoe UI" panose="020B0502040204020203" pitchFamily="34" charset="0"/>
              </a:rPr>
              <a:t>non-toxic</a:t>
            </a:r>
            <a:r>
              <a:rPr lang="en-US" sz="1800" dirty="0">
                <a:solidFill>
                  <a:srgbClr val="00A29E"/>
                </a:solidFill>
                <a:latin typeface="+mj-lt"/>
                <a:cs typeface="Segoe UI" panose="020B0502040204020203" pitchFamily="34" charset="0"/>
              </a:rPr>
              <a:t> which is good. However, the monomers that are used to make polymers are often toxic or smelly. That means that the companies producing polymers need to be very careful not to let the monomers get out before they are made into polymers.</a:t>
            </a:r>
          </a:p>
          <a:p>
            <a:pPr eaLnBrk="1" fontAlgn="auto" hangingPunct="1">
              <a:spcAft>
                <a:spcPts val="0"/>
              </a:spcAft>
              <a:defRPr/>
            </a:pPr>
            <a:r>
              <a:rPr lang="en-US" sz="1800" dirty="0">
                <a:solidFill>
                  <a:srgbClr val="00A29E"/>
                </a:solidFill>
                <a:latin typeface="+mj-lt"/>
                <a:cs typeface="Segoe UI" panose="020B0502040204020203" pitchFamily="34" charset="0"/>
              </a:rPr>
              <a:t>Companies also have to consider what people want to buy. Many people prefer the look and feel of a heavy ceramic mug, or the beauty of a table made from real wood. So it doesn't look like we'll have an all-plastic world anytime soon!</a:t>
            </a:r>
          </a:p>
        </p:txBody>
      </p:sp>
      <p:sp>
        <p:nvSpPr>
          <p:cNvPr id="6" name="TextBox 5"/>
          <p:cNvSpPr txBox="1"/>
          <p:nvPr/>
        </p:nvSpPr>
        <p:spPr>
          <a:xfrm>
            <a:off x="0" y="257522"/>
            <a:ext cx="9144000" cy="1169551"/>
          </a:xfrm>
          <a:prstGeom prst="rect">
            <a:avLst/>
          </a:prstGeom>
          <a:noFill/>
        </p:spPr>
        <p:txBody>
          <a:bodyPr wrap="square" rtlCol="0">
            <a:spAutoFit/>
          </a:bodyPr>
          <a:lstStyle/>
          <a:p>
            <a:pPr algn="ctr"/>
            <a:r>
              <a:rPr lang="en-US" sz="3500" b="1" dirty="0">
                <a:ln w="19050">
                  <a:solidFill>
                    <a:srgbClr val="005C5A"/>
                  </a:solidFill>
                </a:ln>
                <a:solidFill>
                  <a:srgbClr val="FFC000"/>
                </a:solidFill>
                <a:latin typeface="+mj-lt"/>
                <a:ea typeface="Segoe UI Black" panose="020B0A02040204020203" pitchFamily="34" charset="0"/>
              </a:rPr>
              <a:t>The Good and Not So Good </a:t>
            </a:r>
          </a:p>
          <a:p>
            <a:pPr algn="ctr"/>
            <a:r>
              <a:rPr lang="en-US" sz="3500" b="1" dirty="0">
                <a:ln w="19050">
                  <a:solidFill>
                    <a:srgbClr val="005C5A"/>
                  </a:solidFill>
                </a:ln>
                <a:solidFill>
                  <a:srgbClr val="FFC000"/>
                </a:solidFill>
                <a:latin typeface="+mj-lt"/>
                <a:ea typeface="Segoe UI Black" panose="020B0A02040204020203" pitchFamily="34" charset="0"/>
              </a:rPr>
              <a:t>of Polymer Production </a:t>
            </a:r>
          </a:p>
        </p:txBody>
      </p:sp>
      <p:pic>
        <p:nvPicPr>
          <p:cNvPr id="8" name="Picture 6"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193" y="6306416"/>
            <a:ext cx="1603613" cy="457200"/>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9" name="Picture 2" descr="What is Recycling and Why Recycle? – Keep Montana Clean and Green…Think  Before You Throw"/>
          <p:cNvPicPr>
            <a:picLocks noChangeAspect="1" noChangeArrowheads="1"/>
          </p:cNvPicPr>
          <p:nvPr/>
        </p:nvPicPr>
        <p:blipFill>
          <a:blip r:embed="rId4" cstate="print">
            <a:duotone>
              <a:prstClr val="black"/>
              <a:srgbClr val="00A29E">
                <a:tint val="45000"/>
                <a:satMod val="400000"/>
              </a:srgbClr>
            </a:duotone>
            <a:extLst>
              <a:ext uri="{28A0092B-C50C-407E-A947-70E740481C1C}">
                <a14:useLocalDpi xmlns:a14="http://schemas.microsoft.com/office/drawing/2010/main" val="0"/>
              </a:ext>
            </a:extLst>
          </a:blip>
          <a:srcRect/>
          <a:stretch>
            <a:fillRect/>
          </a:stretch>
        </p:blipFill>
        <p:spPr bwMode="auto">
          <a:xfrm>
            <a:off x="3276116" y="2880360"/>
            <a:ext cx="2553666" cy="1097280"/>
          </a:xfrm>
          <a:prstGeom prst="rect">
            <a:avLst/>
          </a:prstGeom>
          <a:ln w="76200" cap="sq">
            <a:solidFill>
              <a:srgbClr val="00A29E"/>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90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9144000" cy="6858000"/>
          </a:xfrm>
          <a:prstGeom prst="roundRect">
            <a:avLst/>
          </a:prstGeom>
          <a:solidFill>
            <a:schemeClr val="bg1">
              <a:alpha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itle 1"/>
          <p:cNvSpPr>
            <a:spLocks noGrp="1"/>
          </p:cNvSpPr>
          <p:nvPr>
            <p:ph type="title"/>
          </p:nvPr>
        </p:nvSpPr>
        <p:spPr/>
        <p:txBody>
          <a:bodyPr/>
          <a:lstStyle/>
          <a:p>
            <a:pPr eaLnBrk="1" hangingPunct="1"/>
            <a:r>
              <a:rPr lang="en-US" altLang="en-US" sz="5000" b="1" dirty="0">
                <a:ln w="19050">
                  <a:solidFill>
                    <a:srgbClr val="005C5A"/>
                  </a:solidFill>
                </a:ln>
                <a:solidFill>
                  <a:srgbClr val="FFC000"/>
                </a:solidFill>
                <a:ea typeface="Segoe UI Black" panose="020B0A02040204020203" pitchFamily="34" charset="0"/>
              </a:rPr>
              <a:t>What’s in a name?</a:t>
            </a:r>
          </a:p>
        </p:txBody>
      </p:sp>
      <p:sp>
        <p:nvSpPr>
          <p:cNvPr id="3" name="Content Placeholder 2"/>
          <p:cNvSpPr>
            <a:spLocks noGrp="1"/>
          </p:cNvSpPr>
          <p:nvPr>
            <p:ph idx="1"/>
          </p:nvPr>
        </p:nvSpPr>
        <p:spPr>
          <a:xfrm>
            <a:off x="457200" y="1599045"/>
            <a:ext cx="4267200" cy="4525963"/>
          </a:xfrm>
        </p:spPr>
        <p:txBody>
          <a:bodyPr rtlCol="0">
            <a:normAutofit/>
          </a:bodyPr>
          <a:lstStyle/>
          <a:p>
            <a:pPr eaLnBrk="1" fontAlgn="auto" hangingPunct="1">
              <a:spcAft>
                <a:spcPts val="0"/>
              </a:spcAft>
              <a:defRPr/>
            </a:pPr>
            <a:r>
              <a:rPr lang="en-US" dirty="0">
                <a:solidFill>
                  <a:srgbClr val="00A29E"/>
                </a:solidFill>
                <a:latin typeface="+mj-lt"/>
                <a:cs typeface="Segoe UI" panose="020B0502040204020203" pitchFamily="34" charset="0"/>
              </a:rPr>
              <a:t>Polymers, not Paul Lemur, are what we are talking about!</a:t>
            </a:r>
          </a:p>
          <a:p>
            <a:pPr eaLnBrk="1" fontAlgn="auto" hangingPunct="1">
              <a:spcAft>
                <a:spcPts val="0"/>
              </a:spcAft>
              <a:buClr>
                <a:srgbClr val="00A29E"/>
              </a:buClr>
              <a:defRPr/>
            </a:pPr>
            <a:r>
              <a:rPr lang="en-US" b="1" dirty="0">
                <a:ln>
                  <a:solidFill>
                    <a:srgbClr val="005C5A"/>
                  </a:solidFill>
                </a:ln>
                <a:solidFill>
                  <a:srgbClr val="FFC000"/>
                </a:solidFill>
                <a:latin typeface="+mj-lt"/>
                <a:cs typeface="Segoe UI" panose="020B0502040204020203" pitchFamily="34" charset="0"/>
              </a:rPr>
              <a:t>Poly–</a:t>
            </a:r>
            <a:r>
              <a:rPr lang="en-US" dirty="0">
                <a:solidFill>
                  <a:srgbClr val="00A29E"/>
                </a:solidFill>
                <a:latin typeface="+mj-lt"/>
                <a:cs typeface="Segoe UI" panose="020B0502040204020203" pitchFamily="34" charset="0"/>
              </a:rPr>
              <a:t> means </a:t>
            </a:r>
            <a:r>
              <a:rPr lang="en-US" i="1" dirty="0">
                <a:solidFill>
                  <a:srgbClr val="00A29E"/>
                </a:solidFill>
                <a:latin typeface="+mj-lt"/>
                <a:cs typeface="Segoe UI" panose="020B0502040204020203" pitchFamily="34" charset="0"/>
              </a:rPr>
              <a:t>many</a:t>
            </a:r>
          </a:p>
          <a:p>
            <a:pPr eaLnBrk="1" fontAlgn="auto" hangingPunct="1">
              <a:spcAft>
                <a:spcPts val="0"/>
              </a:spcAft>
              <a:buClr>
                <a:srgbClr val="00A29E"/>
              </a:buClr>
              <a:defRPr/>
            </a:pPr>
            <a:r>
              <a:rPr lang="en-US" b="1" dirty="0">
                <a:ln>
                  <a:solidFill>
                    <a:srgbClr val="005C5A"/>
                  </a:solidFill>
                </a:ln>
                <a:solidFill>
                  <a:srgbClr val="FFC000"/>
                </a:solidFill>
                <a:latin typeface="+mj-lt"/>
                <a:cs typeface="Segoe UI" panose="020B0502040204020203" pitchFamily="34" charset="0"/>
              </a:rPr>
              <a:t>–</a:t>
            </a:r>
            <a:r>
              <a:rPr lang="en-US" b="1" dirty="0" err="1">
                <a:ln>
                  <a:solidFill>
                    <a:srgbClr val="005C5A"/>
                  </a:solidFill>
                </a:ln>
                <a:solidFill>
                  <a:srgbClr val="FFC000"/>
                </a:solidFill>
                <a:latin typeface="+mj-lt"/>
                <a:cs typeface="Segoe UI" panose="020B0502040204020203" pitchFamily="34" charset="0"/>
              </a:rPr>
              <a:t>mer</a:t>
            </a:r>
            <a:r>
              <a:rPr lang="en-US" b="1" dirty="0">
                <a:ln>
                  <a:solidFill>
                    <a:srgbClr val="005C5A"/>
                  </a:solidFill>
                </a:ln>
                <a:solidFill>
                  <a:srgbClr val="FFC000"/>
                </a:solidFill>
                <a:latin typeface="+mj-lt"/>
                <a:cs typeface="Segoe UI" panose="020B0502040204020203" pitchFamily="34" charset="0"/>
              </a:rPr>
              <a:t> </a:t>
            </a:r>
            <a:r>
              <a:rPr lang="en-US" dirty="0">
                <a:solidFill>
                  <a:srgbClr val="00A29E"/>
                </a:solidFill>
                <a:latin typeface="+mj-lt"/>
                <a:cs typeface="Segoe UI" panose="020B0502040204020203" pitchFamily="34" charset="0"/>
              </a:rPr>
              <a:t>means </a:t>
            </a:r>
            <a:r>
              <a:rPr lang="en-US" i="1" dirty="0">
                <a:solidFill>
                  <a:srgbClr val="00A29E"/>
                </a:solidFill>
                <a:latin typeface="+mj-lt"/>
                <a:cs typeface="Segoe UI" panose="020B0502040204020203" pitchFamily="34" charset="0"/>
              </a:rPr>
              <a:t>parts</a:t>
            </a:r>
          </a:p>
          <a:p>
            <a:pPr eaLnBrk="1" fontAlgn="auto" hangingPunct="1">
              <a:spcAft>
                <a:spcPts val="0"/>
              </a:spcAft>
              <a:defRPr/>
            </a:pPr>
            <a:r>
              <a:rPr lang="en-US" dirty="0">
                <a:solidFill>
                  <a:srgbClr val="00A29E"/>
                </a:solidFill>
                <a:latin typeface="+mj-lt"/>
                <a:cs typeface="Segoe UI" panose="020B0502040204020203" pitchFamily="34" charset="0"/>
              </a:rPr>
              <a:t>So the word </a:t>
            </a:r>
            <a:r>
              <a:rPr lang="en-US" b="1" dirty="0">
                <a:ln>
                  <a:solidFill>
                    <a:srgbClr val="005C5A"/>
                  </a:solidFill>
                </a:ln>
                <a:solidFill>
                  <a:srgbClr val="FFC000"/>
                </a:solidFill>
                <a:latin typeface="+mj-lt"/>
                <a:cs typeface="Segoe UI" panose="020B0502040204020203" pitchFamily="34" charset="0"/>
              </a:rPr>
              <a:t>polymer</a:t>
            </a:r>
            <a:r>
              <a:rPr lang="en-US" dirty="0">
                <a:solidFill>
                  <a:srgbClr val="00A29E"/>
                </a:solidFill>
                <a:latin typeface="+mj-lt"/>
                <a:cs typeface="Segoe UI" panose="020B0502040204020203" pitchFamily="34" charset="0"/>
              </a:rPr>
              <a:t> means it is made of many parts. </a:t>
            </a:r>
          </a:p>
          <a:p>
            <a:pPr eaLnBrk="1" fontAlgn="auto" hangingPunct="1">
              <a:spcAft>
                <a:spcPts val="0"/>
              </a:spcAft>
              <a:defRPr/>
            </a:pPr>
            <a:endParaRPr lang="en-US" dirty="0">
              <a:solidFill>
                <a:srgbClr val="00A29E"/>
              </a:solidFill>
              <a:latin typeface="AlphaFridgeMagnets " pitchFamily="2" charset="0"/>
            </a:endParaRPr>
          </a:p>
          <a:p>
            <a:pPr eaLnBrk="1" fontAlgn="auto" hangingPunct="1">
              <a:spcAft>
                <a:spcPts val="0"/>
              </a:spcAft>
              <a:buFont typeface="Arial" panose="020B0604020202020204" pitchFamily="34" charset="0"/>
              <a:buNone/>
              <a:defRPr/>
            </a:pPr>
            <a:endParaRPr lang="en-US" dirty="0"/>
          </a:p>
          <a:p>
            <a:pPr eaLnBrk="1" fontAlgn="auto" hangingPunct="1">
              <a:spcAft>
                <a:spcPts val="0"/>
              </a:spcAft>
              <a:defRPr/>
            </a:pPr>
            <a:endParaRPr lang="en-US" dirty="0"/>
          </a:p>
        </p:txBody>
      </p:sp>
      <p:pic>
        <p:nvPicPr>
          <p:cNvPr id="1026" name="Picture 2" descr="Best lemurs GIFs - Primo GIF - Latest Animated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05764" y="2057400"/>
            <a:ext cx="2743200" cy="274320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5058064" y="5041012"/>
            <a:ext cx="4038600" cy="369332"/>
          </a:xfrm>
          <a:prstGeom prst="rect">
            <a:avLst/>
          </a:prstGeom>
          <a:noFill/>
        </p:spPr>
        <p:txBody>
          <a:bodyPr wrap="square" rtlCol="0">
            <a:spAutoFit/>
          </a:bodyPr>
          <a:lstStyle/>
          <a:p>
            <a:pPr algn="ctr"/>
            <a:r>
              <a:rPr lang="en-US" dirty="0">
                <a:solidFill>
                  <a:srgbClr val="00A29E"/>
                </a:solidFill>
                <a:latin typeface="+mj-lt"/>
              </a:rPr>
              <a:t>“Who you </a:t>
            </a:r>
            <a:r>
              <a:rPr lang="en-US" dirty="0" err="1">
                <a:solidFill>
                  <a:srgbClr val="00A29E"/>
                </a:solidFill>
                <a:latin typeface="+mj-lt"/>
              </a:rPr>
              <a:t>callin</a:t>
            </a:r>
            <a:r>
              <a:rPr lang="en-US" dirty="0">
                <a:solidFill>
                  <a:srgbClr val="00A29E"/>
                </a:solidFill>
                <a:latin typeface="+mj-lt"/>
              </a:rPr>
              <a:t>’ Paul Lemur?”</a:t>
            </a:r>
          </a:p>
        </p:txBody>
      </p:sp>
      <p:pic>
        <p:nvPicPr>
          <p:cNvPr id="6" name="Picture 6"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0193" y="6306416"/>
            <a:ext cx="1603613" cy="457200"/>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0" y="0"/>
            <a:ext cx="9144000" cy="6858000"/>
          </a:xfrm>
          <a:prstGeom prst="roundRect">
            <a:avLst/>
          </a:prstGeom>
          <a:solidFill>
            <a:schemeClr val="bg1">
              <a:alpha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itle 1"/>
          <p:cNvSpPr>
            <a:spLocks noGrp="1"/>
          </p:cNvSpPr>
          <p:nvPr>
            <p:ph type="title"/>
          </p:nvPr>
        </p:nvSpPr>
        <p:spPr/>
        <p:txBody>
          <a:bodyPr/>
          <a:lstStyle/>
          <a:p>
            <a:pPr eaLnBrk="1" hangingPunct="1"/>
            <a:r>
              <a:rPr lang="en-US" altLang="en-US" sz="5000" b="1" dirty="0">
                <a:ln w="19050">
                  <a:solidFill>
                    <a:srgbClr val="005C5A"/>
                  </a:solidFill>
                </a:ln>
                <a:solidFill>
                  <a:srgbClr val="FFC000"/>
                </a:solidFill>
                <a:ea typeface="Segoe UI Black" panose="020B0A02040204020203" pitchFamily="34" charset="0"/>
              </a:rPr>
              <a:t>What is a Polymer?</a:t>
            </a:r>
          </a:p>
        </p:txBody>
      </p:sp>
      <p:sp>
        <p:nvSpPr>
          <p:cNvPr id="3" name="Content Placeholder 2"/>
          <p:cNvSpPr>
            <a:spLocks noGrp="1"/>
          </p:cNvSpPr>
          <p:nvPr>
            <p:ph idx="1"/>
          </p:nvPr>
        </p:nvSpPr>
        <p:spPr>
          <a:xfrm>
            <a:off x="457200" y="1295400"/>
            <a:ext cx="5905500" cy="4469389"/>
          </a:xfrm>
        </p:spPr>
        <p:txBody>
          <a:bodyPr rtlCol="0">
            <a:noAutofit/>
          </a:bodyPr>
          <a:lstStyle/>
          <a:p>
            <a:pPr eaLnBrk="1" fontAlgn="auto" hangingPunct="1">
              <a:spcAft>
                <a:spcPts val="0"/>
              </a:spcAft>
              <a:defRPr/>
            </a:pPr>
            <a:r>
              <a:rPr lang="en-US" sz="2700" dirty="0">
                <a:solidFill>
                  <a:srgbClr val="00A29E"/>
                </a:solidFill>
                <a:latin typeface="+mj-lt"/>
                <a:cs typeface="Segoe UI" panose="020B0502040204020203" pitchFamily="34" charset="0"/>
              </a:rPr>
              <a:t>Polymers are </a:t>
            </a:r>
            <a:r>
              <a:rPr lang="en-US" sz="2700" b="1" dirty="0">
                <a:ln>
                  <a:solidFill>
                    <a:srgbClr val="005C5A"/>
                  </a:solidFill>
                </a:ln>
                <a:solidFill>
                  <a:srgbClr val="FFC000"/>
                </a:solidFill>
                <a:latin typeface="+mj-lt"/>
                <a:cs typeface="Segoe UI" panose="020B0502040204020203" pitchFamily="34" charset="0"/>
              </a:rPr>
              <a:t>molecules</a:t>
            </a:r>
            <a:r>
              <a:rPr lang="en-US" sz="2700" dirty="0">
                <a:solidFill>
                  <a:srgbClr val="00A29E"/>
                </a:solidFill>
                <a:latin typeface="+mj-lt"/>
                <a:cs typeface="Segoe UI" panose="020B0502040204020203" pitchFamily="34" charset="0"/>
              </a:rPr>
              <a:t> that are made of chains of individual units called </a:t>
            </a:r>
            <a:r>
              <a:rPr lang="en-US" sz="2700" b="1" dirty="0">
                <a:ln>
                  <a:solidFill>
                    <a:srgbClr val="005C5A"/>
                  </a:solidFill>
                </a:ln>
                <a:solidFill>
                  <a:srgbClr val="FFC000"/>
                </a:solidFill>
                <a:latin typeface="+mj-lt"/>
                <a:cs typeface="Segoe UI" panose="020B0502040204020203" pitchFamily="34" charset="0"/>
              </a:rPr>
              <a:t>monomers</a:t>
            </a:r>
            <a:r>
              <a:rPr lang="en-US" sz="2700" dirty="0">
                <a:solidFill>
                  <a:srgbClr val="00A29E"/>
                </a:solidFill>
                <a:latin typeface="+mj-lt"/>
                <a:cs typeface="Segoe UI" panose="020B0502040204020203" pitchFamily="34" charset="0"/>
              </a:rPr>
              <a:t>, just like the long chain of a bike is made of individual links.</a:t>
            </a:r>
          </a:p>
          <a:p>
            <a:pPr eaLnBrk="1" fontAlgn="auto" hangingPunct="1">
              <a:spcAft>
                <a:spcPts val="0"/>
              </a:spcAft>
              <a:defRPr/>
            </a:pPr>
            <a:r>
              <a:rPr lang="en-US" sz="2700" dirty="0">
                <a:solidFill>
                  <a:srgbClr val="00A29E"/>
                </a:solidFill>
                <a:latin typeface="+mj-lt"/>
                <a:cs typeface="Segoe UI" panose="020B0502040204020203" pitchFamily="34" charset="0"/>
              </a:rPr>
              <a:t>A single polymer molecule is made of hundreds or thousands (or millions) of monomers! Wow, that's a lot!</a:t>
            </a:r>
          </a:p>
          <a:p>
            <a:pPr eaLnBrk="1" fontAlgn="auto" hangingPunct="1">
              <a:spcAft>
                <a:spcPts val="0"/>
              </a:spcAft>
              <a:defRPr/>
            </a:pPr>
            <a:r>
              <a:rPr lang="en-US" sz="2700" dirty="0">
                <a:solidFill>
                  <a:srgbClr val="00A29E"/>
                </a:solidFill>
                <a:latin typeface="+mj-lt"/>
                <a:cs typeface="Segoe UI" panose="020B0502040204020203" pitchFamily="34" charset="0"/>
              </a:rPr>
              <a:t>Chains of polymers can be </a:t>
            </a:r>
            <a:r>
              <a:rPr lang="en-US" sz="2700" b="1" dirty="0">
                <a:ln>
                  <a:solidFill>
                    <a:srgbClr val="005C5A"/>
                  </a:solidFill>
                </a:ln>
                <a:solidFill>
                  <a:srgbClr val="FFC000"/>
                </a:solidFill>
                <a:latin typeface="+mj-lt"/>
                <a:cs typeface="Segoe UI" panose="020B0502040204020203" pitchFamily="34" charset="0"/>
              </a:rPr>
              <a:t>cross-linked</a:t>
            </a:r>
            <a:r>
              <a:rPr lang="en-US" sz="2700" dirty="0">
                <a:solidFill>
                  <a:srgbClr val="00A29E"/>
                </a:solidFill>
                <a:latin typeface="+mj-lt"/>
                <a:cs typeface="Segoe UI" panose="020B0502040204020203" pitchFamily="34" charset="0"/>
              </a:rPr>
              <a:t> together to get different </a:t>
            </a:r>
            <a:r>
              <a:rPr lang="en-US" sz="2700" b="1" dirty="0">
                <a:ln>
                  <a:solidFill>
                    <a:srgbClr val="005C5A"/>
                  </a:solidFill>
                </a:ln>
                <a:solidFill>
                  <a:srgbClr val="FFC000"/>
                </a:solidFill>
                <a:latin typeface="+mj-lt"/>
                <a:cs typeface="Segoe UI" panose="020B0502040204020203" pitchFamily="34" charset="0"/>
              </a:rPr>
              <a:t>properties</a:t>
            </a:r>
            <a:r>
              <a:rPr lang="en-US" sz="2700" dirty="0">
                <a:solidFill>
                  <a:srgbClr val="00A29E"/>
                </a:solidFill>
                <a:latin typeface="+mj-lt"/>
                <a:cs typeface="Segoe UI" panose="020B0502040204020203" pitchFamily="34" charset="0"/>
              </a:rPr>
              <a:t>.</a:t>
            </a:r>
          </a:p>
        </p:txBody>
      </p:sp>
      <p:sp>
        <p:nvSpPr>
          <p:cNvPr id="2" name="AutoShape 4" descr="Free Teacher Clipart Transparent Background, Download Free Teacher Clipart  Transparent Background png images, Free ClipArts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193" y="6306416"/>
            <a:ext cx="1603613" cy="457200"/>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1026" name="Picture 2" descr="Explainer: What is a polyme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0250" y1="17778" x2="30250" y2="17778"/>
                        <a14:foregroundMark x1="23000" y1="11556" x2="23000" y2="11556"/>
                        <a14:foregroundMark x1="16167" y1="7704" x2="16167" y2="7704"/>
                        <a14:foregroundMark x1="9750" y1="4148" x2="9750" y2="4148"/>
                        <a14:foregroundMark x1="4000" y1="3407" x2="4000" y2="3407"/>
                        <a14:foregroundMark x1="37667" y1="20444" x2="37667" y2="20444"/>
                        <a14:foregroundMark x1="37083" y1="18667" x2="37083" y2="18667"/>
                        <a14:foregroundMark x1="46917" y1="22074" x2="46917" y2="22074"/>
                        <a14:foregroundMark x1="44417" y1="18519" x2="44417" y2="18519"/>
                        <a14:foregroundMark x1="54833" y1="22815" x2="54833" y2="22815"/>
                        <a14:foregroundMark x1="57167" y1="25481" x2="57167" y2="25481"/>
                        <a14:foregroundMark x1="53917" y1="23111" x2="53917" y2="23111"/>
                        <a14:foregroundMark x1="66750" y1="31259" x2="66750" y2="31259"/>
                        <a14:backgroundMark x1="250" y1="8889" x2="250" y2="8889"/>
                        <a14:backgroundMark x1="21250" y1="30222" x2="21250" y2="30222"/>
                        <a14:backgroundMark x1="10000" y1="23704" x2="10000" y2="23704"/>
                      </a14:backgroundRemoval>
                    </a14:imgEffect>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5400000" flipV="1">
            <a:off x="5300399" y="2213505"/>
            <a:ext cx="4919756" cy="27813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89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849" y="0"/>
            <a:ext cx="9144000" cy="6858000"/>
          </a:xfrm>
          <a:prstGeom prst="roundRect">
            <a:avLst/>
          </a:prstGeom>
          <a:solidFill>
            <a:schemeClr val="bg1">
              <a:alpha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p:cNvSpPr>
            <a:spLocks noGrp="1"/>
          </p:cNvSpPr>
          <p:nvPr>
            <p:ph type="title"/>
          </p:nvPr>
        </p:nvSpPr>
        <p:spPr>
          <a:xfrm>
            <a:off x="299748" y="57512"/>
            <a:ext cx="8534400" cy="1143000"/>
          </a:xfrm>
        </p:spPr>
        <p:txBody>
          <a:bodyPr/>
          <a:lstStyle/>
          <a:p>
            <a:pPr eaLnBrk="1" hangingPunct="1"/>
            <a:r>
              <a:rPr lang="en-US" altLang="en-US" sz="5000" b="1" dirty="0">
                <a:ln w="19050">
                  <a:solidFill>
                    <a:srgbClr val="005C5A"/>
                  </a:solidFill>
                </a:ln>
                <a:solidFill>
                  <a:srgbClr val="FFC000"/>
                </a:solidFill>
                <a:ea typeface="Segoe UI Black" panose="020B0A02040204020203" pitchFamily="34" charset="0"/>
              </a:rPr>
              <a:t>Polymers are Everywhere!</a:t>
            </a:r>
          </a:p>
        </p:txBody>
      </p:sp>
      <p:sp>
        <p:nvSpPr>
          <p:cNvPr id="3" name="Content Placeholder 2"/>
          <p:cNvSpPr>
            <a:spLocks noGrp="1"/>
          </p:cNvSpPr>
          <p:nvPr>
            <p:ph idx="1"/>
          </p:nvPr>
        </p:nvSpPr>
        <p:spPr>
          <a:xfrm>
            <a:off x="3105949" y="1066800"/>
            <a:ext cx="2971800" cy="4525963"/>
          </a:xfrm>
        </p:spPr>
        <p:txBody>
          <a:bodyPr rtlCol="0">
            <a:noAutofit/>
          </a:bodyPr>
          <a:lstStyle/>
          <a:p>
            <a:pPr algn="ctr" eaLnBrk="1" fontAlgn="auto" hangingPunct="1">
              <a:spcAft>
                <a:spcPts val="0"/>
              </a:spcAft>
              <a:buNone/>
              <a:defRPr/>
            </a:pPr>
            <a:r>
              <a:rPr lang="en-US" sz="2000" b="1" dirty="0">
                <a:ln>
                  <a:solidFill>
                    <a:srgbClr val="005C5A"/>
                  </a:solidFill>
                </a:ln>
                <a:solidFill>
                  <a:srgbClr val="00A29E"/>
                </a:solidFill>
                <a:latin typeface="+mj-lt"/>
                <a:cs typeface="Segoe UI" panose="020B0502040204020203" pitchFamily="34" charset="0"/>
              </a:rPr>
              <a:t>Contact lenses</a:t>
            </a:r>
          </a:p>
          <a:p>
            <a:pPr algn="ctr" eaLnBrk="1" fontAlgn="auto" hangingPunct="1">
              <a:spcAft>
                <a:spcPts val="0"/>
              </a:spcAft>
              <a:buNone/>
              <a:defRPr/>
            </a:pPr>
            <a:r>
              <a:rPr lang="en-US" sz="2000" b="1" dirty="0">
                <a:ln>
                  <a:solidFill>
                    <a:srgbClr val="005C5A"/>
                  </a:solidFill>
                </a:ln>
                <a:solidFill>
                  <a:srgbClr val="FFC000"/>
                </a:solidFill>
                <a:latin typeface="+mj-lt"/>
                <a:cs typeface="Segoe UI" panose="020B0502040204020203" pitchFamily="34" charset="0"/>
              </a:rPr>
              <a:t>Cotton</a:t>
            </a:r>
          </a:p>
          <a:p>
            <a:pPr algn="ctr" eaLnBrk="1" fontAlgn="auto" hangingPunct="1">
              <a:spcAft>
                <a:spcPts val="0"/>
              </a:spcAft>
              <a:buNone/>
              <a:defRPr/>
            </a:pPr>
            <a:r>
              <a:rPr lang="en-US" sz="2000" b="1" dirty="0">
                <a:ln>
                  <a:solidFill>
                    <a:srgbClr val="005C5A"/>
                  </a:solidFill>
                </a:ln>
                <a:solidFill>
                  <a:srgbClr val="00A29E"/>
                </a:solidFill>
                <a:latin typeface="+mj-lt"/>
                <a:cs typeface="Segoe UI" panose="020B0502040204020203" pitchFamily="34" charset="0"/>
              </a:rPr>
              <a:t>Diapers</a:t>
            </a:r>
          </a:p>
          <a:p>
            <a:pPr algn="ctr" eaLnBrk="1" fontAlgn="auto" hangingPunct="1">
              <a:spcAft>
                <a:spcPts val="0"/>
              </a:spcAft>
              <a:buNone/>
              <a:defRPr/>
            </a:pPr>
            <a:r>
              <a:rPr lang="en-US" sz="2000" b="1" dirty="0">
                <a:ln>
                  <a:solidFill>
                    <a:srgbClr val="005C5A"/>
                  </a:solidFill>
                </a:ln>
                <a:solidFill>
                  <a:srgbClr val="FFC000"/>
                </a:solidFill>
                <a:latin typeface="+mj-lt"/>
                <a:cs typeface="Segoe UI" panose="020B0502040204020203" pitchFamily="34" charset="0"/>
              </a:rPr>
              <a:t>DNA</a:t>
            </a:r>
          </a:p>
          <a:p>
            <a:pPr algn="ctr" eaLnBrk="1" fontAlgn="auto" hangingPunct="1">
              <a:spcAft>
                <a:spcPts val="0"/>
              </a:spcAft>
              <a:buNone/>
              <a:defRPr/>
            </a:pPr>
            <a:r>
              <a:rPr lang="en-US" sz="2000" b="1" dirty="0">
                <a:ln>
                  <a:solidFill>
                    <a:srgbClr val="005C5A"/>
                  </a:solidFill>
                </a:ln>
                <a:solidFill>
                  <a:srgbClr val="00A29E"/>
                </a:solidFill>
                <a:latin typeface="+mj-lt"/>
                <a:cs typeface="Segoe UI" panose="020B0502040204020203" pitchFamily="34" charset="0"/>
              </a:rPr>
              <a:t>Hair</a:t>
            </a:r>
          </a:p>
          <a:p>
            <a:pPr algn="ctr" eaLnBrk="1" fontAlgn="auto" hangingPunct="1">
              <a:spcAft>
                <a:spcPts val="0"/>
              </a:spcAft>
              <a:buNone/>
              <a:defRPr/>
            </a:pPr>
            <a:r>
              <a:rPr lang="en-US" sz="2000" b="1" dirty="0">
                <a:ln>
                  <a:solidFill>
                    <a:srgbClr val="005C5A"/>
                  </a:solidFill>
                </a:ln>
                <a:solidFill>
                  <a:srgbClr val="FFC000"/>
                </a:solidFill>
                <a:latin typeface="+mj-lt"/>
                <a:cs typeface="Segoe UI" panose="020B0502040204020203" pitchFamily="34" charset="0"/>
              </a:rPr>
              <a:t>Polyester</a:t>
            </a:r>
          </a:p>
          <a:p>
            <a:pPr algn="ctr" eaLnBrk="1" fontAlgn="auto" hangingPunct="1">
              <a:spcAft>
                <a:spcPts val="0"/>
              </a:spcAft>
              <a:buNone/>
              <a:defRPr/>
            </a:pPr>
            <a:r>
              <a:rPr lang="en-US" sz="2000" b="1" dirty="0">
                <a:ln>
                  <a:solidFill>
                    <a:srgbClr val="005C5A"/>
                  </a:solidFill>
                </a:ln>
                <a:solidFill>
                  <a:srgbClr val="00A29E"/>
                </a:solidFill>
                <a:latin typeface="+mj-lt"/>
                <a:cs typeface="Segoe UI" panose="020B0502040204020203" pitchFamily="34" charset="0"/>
              </a:rPr>
              <a:t>Potatoes</a:t>
            </a:r>
          </a:p>
          <a:p>
            <a:pPr algn="ctr" eaLnBrk="1" fontAlgn="auto" hangingPunct="1">
              <a:spcAft>
                <a:spcPts val="0"/>
              </a:spcAft>
              <a:buNone/>
              <a:defRPr/>
            </a:pPr>
            <a:r>
              <a:rPr lang="en-US" sz="2000" b="1" dirty="0">
                <a:ln>
                  <a:solidFill>
                    <a:srgbClr val="005C5A"/>
                  </a:solidFill>
                </a:ln>
                <a:solidFill>
                  <a:srgbClr val="FFC000"/>
                </a:solidFill>
                <a:latin typeface="+mj-lt"/>
                <a:cs typeface="Segoe UI" panose="020B0502040204020203" pitchFamily="34" charset="0"/>
              </a:rPr>
              <a:t>Rubber bands</a:t>
            </a:r>
          </a:p>
          <a:p>
            <a:pPr algn="ctr" eaLnBrk="1" fontAlgn="auto" hangingPunct="1">
              <a:spcAft>
                <a:spcPts val="0"/>
              </a:spcAft>
              <a:buNone/>
              <a:defRPr/>
            </a:pPr>
            <a:r>
              <a:rPr lang="en-US" sz="2000" b="1" dirty="0">
                <a:ln>
                  <a:solidFill>
                    <a:srgbClr val="005C5A"/>
                  </a:solidFill>
                </a:ln>
                <a:solidFill>
                  <a:srgbClr val="00A29E"/>
                </a:solidFill>
                <a:latin typeface="+mj-lt"/>
                <a:cs typeface="Segoe UI" panose="020B0502040204020203" pitchFamily="34" charset="0"/>
              </a:rPr>
              <a:t>Sand</a:t>
            </a:r>
          </a:p>
          <a:p>
            <a:pPr algn="ctr" eaLnBrk="1" fontAlgn="auto" hangingPunct="1">
              <a:spcAft>
                <a:spcPts val="0"/>
              </a:spcAft>
              <a:buNone/>
              <a:defRPr/>
            </a:pPr>
            <a:r>
              <a:rPr lang="en-US" sz="2000" b="1" dirty="0">
                <a:ln>
                  <a:solidFill>
                    <a:srgbClr val="005C5A"/>
                  </a:solidFill>
                </a:ln>
                <a:solidFill>
                  <a:srgbClr val="FFC000"/>
                </a:solidFill>
                <a:latin typeface="+mj-lt"/>
                <a:cs typeface="Segoe UI" panose="020B0502040204020203" pitchFamily="34" charset="0"/>
              </a:rPr>
              <a:t>Silk</a:t>
            </a:r>
          </a:p>
          <a:p>
            <a:pPr algn="ctr" eaLnBrk="1" fontAlgn="auto" hangingPunct="1">
              <a:spcAft>
                <a:spcPts val="0"/>
              </a:spcAft>
              <a:buNone/>
              <a:defRPr/>
            </a:pPr>
            <a:r>
              <a:rPr lang="en-US" sz="2000" b="1" dirty="0">
                <a:ln>
                  <a:solidFill>
                    <a:srgbClr val="005C5A"/>
                  </a:solidFill>
                </a:ln>
                <a:solidFill>
                  <a:srgbClr val="00A29E"/>
                </a:solidFill>
                <a:latin typeface="+mj-lt"/>
                <a:cs typeface="Segoe UI" panose="020B0502040204020203" pitchFamily="34" charset="0"/>
              </a:rPr>
              <a:t>Starch</a:t>
            </a:r>
          </a:p>
          <a:p>
            <a:pPr algn="ctr" eaLnBrk="1" fontAlgn="auto" hangingPunct="1">
              <a:spcAft>
                <a:spcPts val="0"/>
              </a:spcAft>
              <a:buNone/>
              <a:defRPr/>
            </a:pPr>
            <a:r>
              <a:rPr lang="en-US" sz="2000" b="1" dirty="0">
                <a:ln>
                  <a:solidFill>
                    <a:srgbClr val="005C5A"/>
                  </a:solidFill>
                </a:ln>
                <a:solidFill>
                  <a:srgbClr val="FFC000"/>
                </a:solidFill>
                <a:latin typeface="+mj-lt"/>
                <a:cs typeface="Segoe UI" panose="020B0502040204020203" pitchFamily="34" charset="0"/>
              </a:rPr>
              <a:t>Styrofoam</a:t>
            </a:r>
          </a:p>
          <a:p>
            <a:pPr algn="ctr" eaLnBrk="1" fontAlgn="auto" hangingPunct="1">
              <a:spcAft>
                <a:spcPts val="0"/>
              </a:spcAft>
              <a:buNone/>
              <a:defRPr/>
            </a:pPr>
            <a:r>
              <a:rPr lang="en-US" sz="2000" b="1" dirty="0">
                <a:ln>
                  <a:solidFill>
                    <a:srgbClr val="005C5A"/>
                  </a:solidFill>
                </a:ln>
                <a:solidFill>
                  <a:srgbClr val="00A29E"/>
                </a:solidFill>
                <a:latin typeface="+mj-lt"/>
                <a:cs typeface="Segoe UI" panose="020B0502040204020203" pitchFamily="34" charset="0"/>
              </a:rPr>
              <a:t>Teflon</a:t>
            </a:r>
          </a:p>
          <a:p>
            <a:pPr algn="ctr" eaLnBrk="1" fontAlgn="auto" hangingPunct="1">
              <a:spcAft>
                <a:spcPts val="0"/>
              </a:spcAft>
              <a:buNone/>
              <a:defRPr/>
            </a:pPr>
            <a:r>
              <a:rPr lang="en-US" sz="2000" b="1" dirty="0">
                <a:ln>
                  <a:solidFill>
                    <a:srgbClr val="005C5A"/>
                  </a:solidFill>
                </a:ln>
                <a:solidFill>
                  <a:srgbClr val="FFC000"/>
                </a:solidFill>
                <a:latin typeface="+mj-lt"/>
                <a:cs typeface="Segoe UI" panose="020B0502040204020203" pitchFamily="34" charset="0"/>
              </a:rPr>
              <a:t>Wool</a:t>
            </a:r>
          </a:p>
        </p:txBody>
      </p:sp>
      <p:pic>
        <p:nvPicPr>
          <p:cNvPr id="5124" name="Picture 4" descr="rubberband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3825" y="1295400"/>
            <a:ext cx="2235021" cy="1828800"/>
          </a:xfrm>
          <a:prstGeom prst="rect">
            <a:avLst/>
          </a:prstGeom>
          <a:solidFill>
            <a:srgbClr val="FFFFFF">
              <a:shade val="85000"/>
            </a:srgbClr>
          </a:solidFill>
          <a:ln w="88900" cap="sq">
            <a:solidFill>
              <a:srgbClr val="00A2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5" name="Picture 5" descr="dn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55596"/>
            <a:ext cx="2286000" cy="1957043"/>
          </a:xfrm>
          <a:prstGeom prst="rect">
            <a:avLst/>
          </a:prstGeom>
          <a:solidFill>
            <a:srgbClr val="FFFFFF">
              <a:shade val="85000"/>
            </a:srgbClr>
          </a:solidFill>
          <a:ln w="88900" cap="sq">
            <a:solidFill>
              <a:srgbClr val="00A2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6" name="Picture 6" descr="potato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2271" y="3515360"/>
            <a:ext cx="2258128" cy="1957044"/>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7" name="Picture 7" descr="silk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94400" y="1241901"/>
            <a:ext cx="2311400" cy="1935797"/>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6" descr="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0193" y="6306416"/>
            <a:ext cx="1603613" cy="457200"/>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7937"/>
            <a:ext cx="9144000" cy="6858000"/>
          </a:xfrm>
          <a:prstGeom prst="roundRect">
            <a:avLst/>
          </a:prstGeom>
          <a:solidFill>
            <a:schemeClr val="bg1">
              <a:alpha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itle 1"/>
          <p:cNvSpPr>
            <a:spLocks noGrp="1"/>
          </p:cNvSpPr>
          <p:nvPr>
            <p:ph type="title"/>
          </p:nvPr>
        </p:nvSpPr>
        <p:spPr>
          <a:xfrm>
            <a:off x="451410" y="240025"/>
            <a:ext cx="8229600" cy="1143000"/>
          </a:xfrm>
        </p:spPr>
        <p:txBody>
          <a:bodyPr/>
          <a:lstStyle/>
          <a:p>
            <a:pPr eaLnBrk="1" hangingPunct="1"/>
            <a:r>
              <a:rPr lang="en-US" altLang="en-US" sz="5000" b="1" dirty="0">
                <a:ln w="19050">
                  <a:solidFill>
                    <a:srgbClr val="005C5A"/>
                  </a:solidFill>
                </a:ln>
                <a:solidFill>
                  <a:srgbClr val="FFC000"/>
                </a:solidFill>
                <a:ea typeface="Segoe UI Black" panose="020B0A02040204020203" pitchFamily="34" charset="0"/>
              </a:rPr>
              <a:t>Types of Polymers</a:t>
            </a:r>
          </a:p>
        </p:txBody>
      </p:sp>
      <p:sp>
        <p:nvSpPr>
          <p:cNvPr id="3" name="Content Placeholder 2"/>
          <p:cNvSpPr>
            <a:spLocks noGrp="1"/>
          </p:cNvSpPr>
          <p:nvPr>
            <p:ph idx="1"/>
          </p:nvPr>
        </p:nvSpPr>
        <p:spPr>
          <a:xfrm>
            <a:off x="152399" y="1488710"/>
            <a:ext cx="2209800" cy="3235690"/>
          </a:xfrm>
        </p:spPr>
        <p:txBody>
          <a:bodyPr rtlCol="0">
            <a:normAutofit/>
          </a:bodyPr>
          <a:lstStyle/>
          <a:p>
            <a:pPr marL="0" indent="0" algn="ctr" eaLnBrk="1" fontAlgn="auto" hangingPunct="1">
              <a:lnSpc>
                <a:spcPct val="80000"/>
              </a:lnSpc>
              <a:spcAft>
                <a:spcPts val="0"/>
              </a:spcAft>
              <a:buNone/>
              <a:defRPr/>
            </a:pPr>
            <a:r>
              <a:rPr lang="en-US" sz="2000" b="1" dirty="0">
                <a:ln>
                  <a:solidFill>
                    <a:srgbClr val="005C5A"/>
                  </a:solidFill>
                </a:ln>
                <a:solidFill>
                  <a:srgbClr val="FF9900"/>
                </a:solidFill>
                <a:latin typeface="+mj-lt"/>
              </a:rPr>
              <a:t>Natural </a:t>
            </a:r>
          </a:p>
          <a:p>
            <a:pPr marL="0" indent="0" algn="ctr" eaLnBrk="1" fontAlgn="auto" hangingPunct="1">
              <a:lnSpc>
                <a:spcPct val="80000"/>
              </a:lnSpc>
              <a:spcAft>
                <a:spcPts val="0"/>
              </a:spcAft>
              <a:buNone/>
              <a:defRPr/>
            </a:pPr>
            <a:r>
              <a:rPr lang="en-US" sz="2000" b="1" dirty="0">
                <a:ln>
                  <a:solidFill>
                    <a:srgbClr val="005C5A"/>
                  </a:solidFill>
                </a:ln>
                <a:solidFill>
                  <a:srgbClr val="FF9900"/>
                </a:solidFill>
                <a:latin typeface="+mj-lt"/>
              </a:rPr>
              <a:t>Polymers:</a:t>
            </a:r>
          </a:p>
          <a:p>
            <a:pPr marL="0" indent="0" algn="ctr" eaLnBrk="1" fontAlgn="auto" hangingPunct="1">
              <a:lnSpc>
                <a:spcPct val="80000"/>
              </a:lnSpc>
              <a:spcAft>
                <a:spcPts val="0"/>
              </a:spcAft>
              <a:buNone/>
              <a:defRPr/>
            </a:pPr>
            <a:r>
              <a:rPr lang="en-US" sz="2000" b="1" dirty="0">
                <a:solidFill>
                  <a:srgbClr val="00A29E"/>
                </a:solidFill>
                <a:latin typeface="+mj-lt"/>
              </a:rPr>
              <a:t>These occur naturally and are found in plants and animals. A few examples of natural polymers include proteins, starch, cellulose, and rubber.</a:t>
            </a:r>
          </a:p>
          <a:p>
            <a:pPr eaLnBrk="1" fontAlgn="auto" hangingPunct="1">
              <a:spcAft>
                <a:spcPts val="0"/>
              </a:spcAft>
              <a:defRPr/>
            </a:pPr>
            <a:endParaRPr lang="en-US" sz="2300" dirty="0">
              <a:solidFill>
                <a:srgbClr val="00A29E"/>
              </a:solidFill>
              <a:latin typeface="AlphaFridgeMagnets " pitchFamily="2" charset="0"/>
            </a:endParaRPr>
          </a:p>
        </p:txBody>
      </p:sp>
      <p:sp>
        <p:nvSpPr>
          <p:cNvPr id="2" name="AutoShape 4" descr="Free Teacher Clipart Transparent Background, Download Free Teacher Clipart  Transparent Background png images, Free ClipArts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193" y="6306416"/>
            <a:ext cx="1603613" cy="457200"/>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6146" name="Picture 2" descr="Examples of Natural Polymers and Their Monom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7" y="1524000"/>
            <a:ext cx="4114800" cy="2743200"/>
          </a:xfrm>
          <a:prstGeom prst="rect">
            <a:avLst/>
          </a:prstGeom>
          <a:ln w="76200" cap="sq">
            <a:solidFill>
              <a:srgbClr val="00A29E"/>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2133600" y="4408175"/>
            <a:ext cx="4800600" cy="18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fontAlgn="auto" hangingPunct="1">
              <a:spcAft>
                <a:spcPts val="0"/>
              </a:spcAft>
              <a:buFont typeface="Arial" panose="020B0604020202020204" pitchFamily="34" charset="0"/>
              <a:buNone/>
              <a:defRPr/>
            </a:pPr>
            <a:r>
              <a:rPr lang="en-US" sz="2000" b="1" dirty="0">
                <a:ln>
                  <a:solidFill>
                    <a:srgbClr val="005C5A"/>
                  </a:solidFill>
                </a:ln>
                <a:solidFill>
                  <a:srgbClr val="FF9900"/>
                </a:solidFill>
                <a:latin typeface="+mj-lt"/>
              </a:rPr>
              <a:t>Semi-synthetic Polymers:</a:t>
            </a:r>
          </a:p>
          <a:p>
            <a:pPr marL="0" indent="0" algn="ctr" eaLnBrk="1" fontAlgn="auto" hangingPunct="1">
              <a:lnSpc>
                <a:spcPct val="90000"/>
              </a:lnSpc>
              <a:spcAft>
                <a:spcPts val="0"/>
              </a:spcAft>
              <a:buFont typeface="Arial" panose="020B0604020202020204" pitchFamily="34" charset="0"/>
              <a:buNone/>
              <a:defRPr/>
            </a:pPr>
            <a:r>
              <a:rPr lang="en-US" sz="2000" b="1" dirty="0">
                <a:solidFill>
                  <a:srgbClr val="00A29E"/>
                </a:solidFill>
                <a:latin typeface="+mj-lt"/>
              </a:rPr>
              <a:t>These are created from naturally occurring polymers and undergo further chemical modification. Cellulose nitrate, cellulose acetate, and vulcanized rubber are a few examples of semi-synthetic polymers.</a:t>
            </a:r>
          </a:p>
          <a:p>
            <a:pPr algn="ctr" eaLnBrk="1" fontAlgn="auto" hangingPunct="1">
              <a:spcAft>
                <a:spcPts val="0"/>
              </a:spcAft>
              <a:defRPr/>
            </a:pPr>
            <a:endParaRPr lang="en-US" sz="2300" dirty="0">
              <a:solidFill>
                <a:srgbClr val="00A29E"/>
              </a:solidFill>
              <a:latin typeface="AlphaFridgeMagnets " pitchFamily="2" charset="0"/>
            </a:endParaRPr>
          </a:p>
        </p:txBody>
      </p:sp>
      <p:sp>
        <p:nvSpPr>
          <p:cNvPr id="9" name="Content Placeholder 2"/>
          <p:cNvSpPr txBox="1">
            <a:spLocks/>
          </p:cNvSpPr>
          <p:nvPr/>
        </p:nvSpPr>
        <p:spPr bwMode="auto">
          <a:xfrm>
            <a:off x="6810361" y="1444990"/>
            <a:ext cx="2221946" cy="290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fontAlgn="auto" hangingPunct="1">
              <a:lnSpc>
                <a:spcPct val="80000"/>
              </a:lnSpc>
              <a:spcAft>
                <a:spcPts val="0"/>
              </a:spcAft>
              <a:buFont typeface="Arial" panose="020B0604020202020204" pitchFamily="34" charset="0"/>
              <a:buNone/>
              <a:defRPr/>
            </a:pPr>
            <a:r>
              <a:rPr lang="en-US" sz="2000" b="1" dirty="0">
                <a:ln>
                  <a:solidFill>
                    <a:srgbClr val="005C5A"/>
                  </a:solidFill>
                </a:ln>
                <a:solidFill>
                  <a:srgbClr val="FF9900"/>
                </a:solidFill>
                <a:latin typeface="+mj-lt"/>
              </a:rPr>
              <a:t>Synthetic Polymers:</a:t>
            </a:r>
          </a:p>
          <a:p>
            <a:pPr marL="0" indent="0" algn="ctr" eaLnBrk="1" fontAlgn="auto" hangingPunct="1">
              <a:lnSpc>
                <a:spcPct val="80000"/>
              </a:lnSpc>
              <a:spcAft>
                <a:spcPts val="0"/>
              </a:spcAft>
              <a:buFont typeface="Arial" panose="020B0604020202020204" pitchFamily="34" charset="0"/>
              <a:buNone/>
              <a:defRPr/>
            </a:pPr>
            <a:r>
              <a:rPr lang="en-US" sz="2000" b="1" dirty="0">
                <a:solidFill>
                  <a:srgbClr val="00A29E"/>
                </a:solidFill>
                <a:latin typeface="+mj-lt"/>
              </a:rPr>
              <a:t>These are man-made polymers. Plastic is the most common and widely used synthetic polymer. It is used in industries and various dairy products. </a:t>
            </a:r>
            <a:endParaRPr lang="en-US" sz="2000" b="1" dirty="0">
              <a:latin typeface="+mj-lt"/>
            </a:endParaRPr>
          </a:p>
        </p:txBody>
      </p:sp>
    </p:spTree>
    <p:extLst>
      <p:ext uri="{BB962C8B-B14F-4D97-AF65-F5344CB8AC3E}">
        <p14:creationId xmlns:p14="http://schemas.microsoft.com/office/powerpoint/2010/main" val="2915258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0" y="7937"/>
            <a:ext cx="9144000" cy="6858000"/>
          </a:xfrm>
          <a:prstGeom prst="roundRect">
            <a:avLst/>
          </a:prstGeom>
          <a:solidFill>
            <a:schemeClr val="bg1">
              <a:alpha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itle 1"/>
          <p:cNvSpPr>
            <a:spLocks noGrp="1"/>
          </p:cNvSpPr>
          <p:nvPr>
            <p:ph type="title"/>
          </p:nvPr>
        </p:nvSpPr>
        <p:spPr/>
        <p:txBody>
          <a:bodyPr/>
          <a:lstStyle/>
          <a:p>
            <a:pPr eaLnBrk="1" hangingPunct="1"/>
            <a:r>
              <a:rPr lang="en-US" altLang="en-US" sz="5000" b="1" dirty="0">
                <a:ln w="19050">
                  <a:solidFill>
                    <a:srgbClr val="005C5A"/>
                  </a:solidFill>
                </a:ln>
                <a:solidFill>
                  <a:srgbClr val="FFC000"/>
                </a:solidFill>
                <a:ea typeface="Segoe UI Black" panose="020B0A02040204020203" pitchFamily="34" charset="0"/>
              </a:rPr>
              <a:t>Polymer Properties</a:t>
            </a:r>
          </a:p>
        </p:txBody>
      </p:sp>
      <p:sp>
        <p:nvSpPr>
          <p:cNvPr id="3" name="Content Placeholder 2"/>
          <p:cNvSpPr>
            <a:spLocks noGrp="1"/>
          </p:cNvSpPr>
          <p:nvPr>
            <p:ph idx="1"/>
          </p:nvPr>
        </p:nvSpPr>
        <p:spPr>
          <a:xfrm>
            <a:off x="478848" y="1601354"/>
            <a:ext cx="4321752" cy="4525963"/>
          </a:xfrm>
        </p:spPr>
        <p:txBody>
          <a:bodyPr rtlCol="0">
            <a:normAutofit lnSpcReduction="10000"/>
          </a:bodyPr>
          <a:lstStyle/>
          <a:p>
            <a:pPr eaLnBrk="1" fontAlgn="auto" hangingPunct="1">
              <a:spcAft>
                <a:spcPts val="0"/>
              </a:spcAft>
              <a:defRPr/>
            </a:pPr>
            <a:r>
              <a:rPr lang="en-US" dirty="0">
                <a:solidFill>
                  <a:srgbClr val="00A29E"/>
                </a:solidFill>
                <a:latin typeface="+mj-lt"/>
                <a:cs typeface="Segoe UI" panose="020B0502040204020203" pitchFamily="34" charset="0"/>
              </a:rPr>
              <a:t>Some polymers are rubbery like a bouncy ball.</a:t>
            </a:r>
          </a:p>
          <a:p>
            <a:pPr eaLnBrk="1" fontAlgn="auto" hangingPunct="1">
              <a:spcAft>
                <a:spcPts val="0"/>
              </a:spcAft>
              <a:defRPr/>
            </a:pPr>
            <a:r>
              <a:rPr lang="en-US" dirty="0">
                <a:solidFill>
                  <a:srgbClr val="00A29E"/>
                </a:solidFill>
                <a:latin typeface="+mj-lt"/>
                <a:cs typeface="Segoe UI" panose="020B0502040204020203" pitchFamily="34" charset="0"/>
              </a:rPr>
              <a:t>Some polymers are sticky and gooey like slime.</a:t>
            </a:r>
          </a:p>
          <a:p>
            <a:pPr eaLnBrk="1" fontAlgn="auto" hangingPunct="1">
              <a:spcAft>
                <a:spcPts val="0"/>
              </a:spcAft>
              <a:defRPr/>
            </a:pPr>
            <a:r>
              <a:rPr lang="en-US" dirty="0">
                <a:solidFill>
                  <a:srgbClr val="00A29E"/>
                </a:solidFill>
                <a:latin typeface="+mj-lt"/>
                <a:cs typeface="Segoe UI" panose="020B0502040204020203" pitchFamily="34" charset="0"/>
              </a:rPr>
              <a:t>Some polymers are hard and tough like a skateboard.  </a:t>
            </a:r>
          </a:p>
          <a:p>
            <a:pPr eaLnBrk="1" fontAlgn="auto" hangingPunct="1">
              <a:spcAft>
                <a:spcPts val="0"/>
              </a:spcAft>
              <a:buFont typeface="Arial" panose="020B0604020202020204" pitchFamily="34" charset="0"/>
              <a:buNone/>
              <a:defRPr/>
            </a:pPr>
            <a:endParaRPr lang="en-US" dirty="0"/>
          </a:p>
          <a:p>
            <a:pPr eaLnBrk="1" fontAlgn="auto" hangingPunct="1">
              <a:spcAft>
                <a:spcPts val="0"/>
              </a:spcAft>
              <a:defRPr/>
            </a:pPr>
            <a:endParaRPr lang="en-US" dirty="0"/>
          </a:p>
        </p:txBody>
      </p:sp>
      <p:sp>
        <p:nvSpPr>
          <p:cNvPr id="2" name="AutoShape 4" descr="Free Teacher Clipart Transparent Background, Download Free Teacher Clipart  Transparent Background png images, Free ClipArts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193" y="6306416"/>
            <a:ext cx="1603613" cy="457200"/>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4" name="Picture 2" descr="How to Change the Properties of Polym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1530" y="2362200"/>
            <a:ext cx="3705270" cy="2468880"/>
          </a:xfrm>
          <a:prstGeom prst="rect">
            <a:avLst/>
          </a:prstGeom>
          <a:ln w="76200" cap="sq">
            <a:solidFill>
              <a:srgbClr val="00A29E"/>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36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0"/>
            <a:ext cx="9144000" cy="6858000"/>
          </a:xfrm>
          <a:prstGeom prst="roundRect">
            <a:avLst/>
          </a:prstGeom>
          <a:solidFill>
            <a:schemeClr val="bg1">
              <a:alpha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p:txBody>
          <a:bodyPr/>
          <a:lstStyle/>
          <a:p>
            <a:pPr eaLnBrk="1" hangingPunct="1"/>
            <a:r>
              <a:rPr lang="en-US" dirty="0"/>
              <a:t> </a:t>
            </a:r>
          </a:p>
        </p:txBody>
      </p:sp>
      <p:sp>
        <p:nvSpPr>
          <p:cNvPr id="3" name="Content Placeholder 2"/>
          <p:cNvSpPr>
            <a:spLocks noGrp="1"/>
          </p:cNvSpPr>
          <p:nvPr>
            <p:ph idx="1"/>
          </p:nvPr>
        </p:nvSpPr>
        <p:spPr>
          <a:xfrm>
            <a:off x="145520" y="2286000"/>
            <a:ext cx="8852958" cy="2286000"/>
          </a:xfrm>
        </p:spPr>
        <p:txBody>
          <a:bodyPr rtlCol="0">
            <a:normAutofit fontScale="70000" lnSpcReduction="20000"/>
          </a:bodyPr>
          <a:lstStyle/>
          <a:p>
            <a:pPr eaLnBrk="1" fontAlgn="auto" hangingPunct="1">
              <a:spcBef>
                <a:spcPts val="1200"/>
              </a:spcBef>
              <a:spcAft>
                <a:spcPts val="0"/>
              </a:spcAft>
              <a:defRPr/>
            </a:pPr>
            <a:r>
              <a:rPr lang="en-US" sz="3600" dirty="0">
                <a:solidFill>
                  <a:srgbClr val="00A29E"/>
                </a:solidFill>
                <a:latin typeface="+mj-lt"/>
                <a:cs typeface="Segoe UI" panose="020B0502040204020203" pitchFamily="34" charset="0"/>
              </a:rPr>
              <a:t>Polymers are tightly bonded to each other with many chains stacked on top of each other.  </a:t>
            </a:r>
            <a:endParaRPr lang="en-US" sz="2100" dirty="0">
              <a:solidFill>
                <a:srgbClr val="00A29E"/>
              </a:solidFill>
              <a:latin typeface="+mj-lt"/>
              <a:cs typeface="Segoe UI" panose="020B0502040204020203" pitchFamily="34" charset="0"/>
            </a:endParaRPr>
          </a:p>
          <a:p>
            <a:pPr eaLnBrk="1" fontAlgn="auto" hangingPunct="1">
              <a:spcBef>
                <a:spcPts val="1200"/>
              </a:spcBef>
              <a:spcAft>
                <a:spcPts val="0"/>
              </a:spcAft>
              <a:defRPr/>
            </a:pPr>
            <a:r>
              <a:rPr lang="en-US" sz="3600" dirty="0">
                <a:solidFill>
                  <a:srgbClr val="00A29E"/>
                </a:solidFill>
                <a:latin typeface="+mj-lt"/>
                <a:cs typeface="Segoe UI" panose="020B0502040204020203" pitchFamily="34" charset="0"/>
              </a:rPr>
              <a:t>When polymer chains are pulled, they can slide over each other and decrease the number of chains in a section without breaking the chains.</a:t>
            </a:r>
            <a:endParaRPr lang="en-US" sz="2400" dirty="0">
              <a:solidFill>
                <a:srgbClr val="00A29E"/>
              </a:solidFill>
              <a:latin typeface="+mj-lt"/>
              <a:cs typeface="Segoe UI" panose="020B0502040204020203" pitchFamily="34" charset="0"/>
            </a:endParaRPr>
          </a:p>
          <a:p>
            <a:pPr eaLnBrk="1" fontAlgn="auto" hangingPunct="1">
              <a:spcBef>
                <a:spcPts val="1200"/>
              </a:spcBef>
              <a:spcAft>
                <a:spcPts val="0"/>
              </a:spcAft>
              <a:defRPr/>
            </a:pPr>
            <a:r>
              <a:rPr lang="en-US" sz="3600" dirty="0">
                <a:solidFill>
                  <a:srgbClr val="00A29E"/>
                </a:solidFill>
                <a:latin typeface="+mj-lt"/>
                <a:cs typeface="Segoe UI" panose="020B0502040204020203" pitchFamily="34" charset="0"/>
              </a:rPr>
              <a:t>If pulled in the opposite direction, the chains realign.</a:t>
            </a:r>
            <a:endParaRPr lang="en-US" dirty="0">
              <a:latin typeface="+mj-lt"/>
              <a:cs typeface="Segoe UI" panose="020B0502040204020203" pitchFamily="34" charset="0"/>
            </a:endParaRPr>
          </a:p>
        </p:txBody>
      </p:sp>
      <p:pic>
        <p:nvPicPr>
          <p:cNvPr id="5" name="Picture 4" descr="pschain.gif"/>
          <p:cNvPicPr>
            <a:picLocks noChangeAspect="1"/>
          </p:cNvPicPr>
          <p:nvPr/>
        </p:nvPicPr>
        <p:blipFill>
          <a:blip r:embed="rId3" cstate="print"/>
          <a:stretch>
            <a:fillRect/>
          </a:stretch>
        </p:blipFill>
        <p:spPr>
          <a:xfrm>
            <a:off x="2514600" y="1089324"/>
            <a:ext cx="4164755" cy="1105143"/>
          </a:xfrm>
          <a:prstGeom prst="rect">
            <a:avLst/>
          </a:prstGeom>
          <a:effectLst>
            <a:glow rad="127000">
              <a:srgbClr val="00A29E"/>
            </a:glow>
          </a:effectLst>
        </p:spPr>
      </p:pic>
      <p:sp>
        <p:nvSpPr>
          <p:cNvPr id="6" name="TextBox 5"/>
          <p:cNvSpPr txBox="1"/>
          <p:nvPr/>
        </p:nvSpPr>
        <p:spPr>
          <a:xfrm>
            <a:off x="1885949" y="202947"/>
            <a:ext cx="5372100" cy="861774"/>
          </a:xfrm>
          <a:prstGeom prst="rect">
            <a:avLst/>
          </a:prstGeom>
          <a:noFill/>
        </p:spPr>
        <p:txBody>
          <a:bodyPr wrap="square" rtlCol="0">
            <a:spAutoFit/>
          </a:bodyPr>
          <a:lstStyle/>
          <a:p>
            <a:pPr algn="ctr"/>
            <a:r>
              <a:rPr lang="en-US" sz="5000" b="1" dirty="0">
                <a:ln w="19050">
                  <a:solidFill>
                    <a:srgbClr val="005C5A"/>
                  </a:solidFill>
                </a:ln>
                <a:solidFill>
                  <a:srgbClr val="FFC000"/>
                </a:solidFill>
                <a:latin typeface="+mj-lt"/>
                <a:ea typeface="Segoe UI Black" panose="020B0A02040204020203" pitchFamily="34" charset="0"/>
              </a:rPr>
              <a:t>Polymer Chains</a:t>
            </a:r>
          </a:p>
        </p:txBody>
      </p:sp>
      <p:pic>
        <p:nvPicPr>
          <p:cNvPr id="7" name="Picture 3" descr="molecule alignme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9337" y="4648200"/>
            <a:ext cx="5145326" cy="1371600"/>
          </a:xfrm>
          <a:prstGeom prst="rect">
            <a:avLst/>
          </a:prstGeom>
          <a:noFill/>
          <a:ln>
            <a:noFill/>
          </a:ln>
          <a:effectLst>
            <a:glow rad="127000">
              <a:srgbClr val="FFC000"/>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0193" y="6306416"/>
            <a:ext cx="1603613" cy="457200"/>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34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0"/>
            <a:ext cx="9144000" cy="6858000"/>
          </a:xfrm>
          <a:prstGeom prst="roundRect">
            <a:avLst/>
          </a:prstGeom>
          <a:solidFill>
            <a:schemeClr val="bg1">
              <a:alpha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p:txBody>
          <a:bodyPr/>
          <a:lstStyle/>
          <a:p>
            <a:pPr eaLnBrk="1" hangingPunct="1"/>
            <a:r>
              <a:rPr lang="en-US" dirty="0"/>
              <a:t> </a:t>
            </a:r>
          </a:p>
        </p:txBody>
      </p:sp>
      <p:sp>
        <p:nvSpPr>
          <p:cNvPr id="3" name="Content Placeholder 2"/>
          <p:cNvSpPr>
            <a:spLocks noGrp="1"/>
          </p:cNvSpPr>
          <p:nvPr>
            <p:ph idx="1"/>
          </p:nvPr>
        </p:nvSpPr>
        <p:spPr>
          <a:xfrm>
            <a:off x="297919" y="1295400"/>
            <a:ext cx="8160281" cy="1987658"/>
          </a:xfrm>
        </p:spPr>
        <p:txBody>
          <a:bodyPr rtlCol="0">
            <a:noAutofit/>
          </a:bodyPr>
          <a:lstStyle/>
          <a:p>
            <a:pPr eaLnBrk="1" fontAlgn="auto" hangingPunct="1">
              <a:spcAft>
                <a:spcPts val="0"/>
              </a:spcAft>
              <a:defRPr/>
            </a:pPr>
            <a:r>
              <a:rPr lang="en-US" sz="2200" dirty="0">
                <a:solidFill>
                  <a:srgbClr val="00A29E"/>
                </a:solidFill>
                <a:latin typeface="+mj-lt"/>
                <a:cs typeface="Segoe UI" panose="020B0502040204020203" pitchFamily="34" charset="0"/>
              </a:rPr>
              <a:t>Most of the polymers you will learn about are </a:t>
            </a:r>
            <a:r>
              <a:rPr lang="en-US" sz="2200" b="1" dirty="0">
                <a:ln>
                  <a:solidFill>
                    <a:srgbClr val="005C5A"/>
                  </a:solidFill>
                </a:ln>
                <a:solidFill>
                  <a:srgbClr val="FFC000"/>
                </a:solidFill>
                <a:latin typeface="+mj-lt"/>
                <a:cs typeface="Segoe UI" panose="020B0502040204020203" pitchFamily="34" charset="0"/>
              </a:rPr>
              <a:t>linear polymer chains</a:t>
            </a:r>
            <a:r>
              <a:rPr lang="en-US" sz="2200" dirty="0">
                <a:solidFill>
                  <a:srgbClr val="00A29E"/>
                </a:solidFill>
                <a:latin typeface="+mj-lt"/>
                <a:cs typeface="Segoe UI" panose="020B0502040204020203" pitchFamily="34" charset="0"/>
              </a:rPr>
              <a:t>. A linear polymer chain is made up of one molecule after another, hooked together in a long chain called the </a:t>
            </a:r>
            <a:r>
              <a:rPr lang="en-US" sz="2200" b="1" dirty="0">
                <a:ln>
                  <a:solidFill>
                    <a:srgbClr val="005C5A"/>
                  </a:solidFill>
                </a:ln>
                <a:solidFill>
                  <a:srgbClr val="FFC000"/>
                </a:solidFill>
                <a:latin typeface="+mj-lt"/>
                <a:cs typeface="Segoe UI" panose="020B0502040204020203" pitchFamily="34" charset="0"/>
              </a:rPr>
              <a:t>backbone</a:t>
            </a:r>
            <a:r>
              <a:rPr lang="en-US" sz="2200" dirty="0">
                <a:solidFill>
                  <a:srgbClr val="00A29E"/>
                </a:solidFill>
                <a:latin typeface="+mj-lt"/>
                <a:cs typeface="Segoe UI" panose="020B0502040204020203" pitchFamily="34" charset="0"/>
              </a:rPr>
              <a:t>.</a:t>
            </a:r>
          </a:p>
          <a:p>
            <a:pPr eaLnBrk="1" fontAlgn="auto" hangingPunct="1">
              <a:spcAft>
                <a:spcPts val="0"/>
              </a:spcAft>
              <a:defRPr/>
            </a:pPr>
            <a:r>
              <a:rPr lang="en-US" sz="2200" dirty="0">
                <a:solidFill>
                  <a:srgbClr val="00A29E"/>
                </a:solidFill>
                <a:latin typeface="+mj-lt"/>
                <a:cs typeface="Segoe UI" panose="020B0502040204020203" pitchFamily="34" charset="0"/>
              </a:rPr>
              <a:t>Linear polymers aren’t necessarily in a straight line. The bonds between monomers in the backbone can swivel around like paper clips that are hooked together end-to-end.</a:t>
            </a:r>
          </a:p>
        </p:txBody>
      </p:sp>
      <p:sp>
        <p:nvSpPr>
          <p:cNvPr id="6" name="TextBox 5"/>
          <p:cNvSpPr txBox="1"/>
          <p:nvPr/>
        </p:nvSpPr>
        <p:spPr>
          <a:xfrm>
            <a:off x="768881" y="257522"/>
            <a:ext cx="7536919" cy="861774"/>
          </a:xfrm>
          <a:prstGeom prst="rect">
            <a:avLst/>
          </a:prstGeom>
          <a:noFill/>
        </p:spPr>
        <p:txBody>
          <a:bodyPr wrap="square" rtlCol="0">
            <a:spAutoFit/>
          </a:bodyPr>
          <a:lstStyle/>
          <a:p>
            <a:pPr algn="ctr"/>
            <a:r>
              <a:rPr lang="en-US" sz="5000" b="1" dirty="0">
                <a:ln w="19050">
                  <a:solidFill>
                    <a:srgbClr val="005C5A"/>
                  </a:solidFill>
                </a:ln>
                <a:solidFill>
                  <a:srgbClr val="FFC000"/>
                </a:solidFill>
                <a:latin typeface="+mj-lt"/>
                <a:ea typeface="Segoe UI Black" panose="020B0A02040204020203" pitchFamily="34" charset="0"/>
              </a:rPr>
              <a:t>Linear Polymer Chains</a:t>
            </a:r>
          </a:p>
        </p:txBody>
      </p:sp>
      <p:pic>
        <p:nvPicPr>
          <p:cNvPr id="8" name="Picture 6"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193" y="6306416"/>
            <a:ext cx="1603613" cy="457200"/>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bwMode="auto">
          <a:xfrm>
            <a:off x="267901" y="3454400"/>
            <a:ext cx="6331481" cy="172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defRPr/>
            </a:pPr>
            <a:r>
              <a:rPr lang="en-US" sz="2200" dirty="0">
                <a:solidFill>
                  <a:srgbClr val="00A29E"/>
                </a:solidFill>
                <a:latin typeface="+mj-lt"/>
                <a:cs typeface="Segoe UI" panose="020B0502040204020203" pitchFamily="34" charset="0"/>
              </a:rPr>
              <a:t>A linear polymer chain starts at the beginning and runs straight to the end without branching off. You can trace the entire path from one end to the other.</a:t>
            </a:r>
          </a:p>
          <a:p>
            <a:pPr eaLnBrk="1" fontAlgn="auto" hangingPunct="1">
              <a:spcAft>
                <a:spcPts val="0"/>
              </a:spcAft>
              <a:defRPr/>
            </a:pPr>
            <a:r>
              <a:rPr lang="en-US" sz="2200" dirty="0">
                <a:solidFill>
                  <a:srgbClr val="00A29E"/>
                </a:solidFill>
                <a:latin typeface="+mj-lt"/>
                <a:cs typeface="Segoe UI" panose="020B0502040204020203" pitchFamily="34" charset="0"/>
              </a:rPr>
              <a:t>Typically, </a:t>
            </a:r>
            <a:r>
              <a:rPr lang="en-US" sz="2200" i="1" dirty="0">
                <a:solidFill>
                  <a:srgbClr val="00A29E"/>
                </a:solidFill>
                <a:latin typeface="+mj-lt"/>
                <a:cs typeface="Segoe UI" panose="020B0502040204020203" pitchFamily="34" charset="0"/>
              </a:rPr>
              <a:t>linear</a:t>
            </a:r>
            <a:r>
              <a:rPr lang="en-US" sz="2200" dirty="0">
                <a:solidFill>
                  <a:srgbClr val="00A29E"/>
                </a:solidFill>
                <a:latin typeface="+mj-lt"/>
                <a:cs typeface="Segoe UI" panose="020B0502040204020203" pitchFamily="34" charset="0"/>
              </a:rPr>
              <a:t> means "straight and not curved" but for polymers, </a:t>
            </a:r>
            <a:r>
              <a:rPr lang="en-US" sz="2200" i="1" dirty="0">
                <a:solidFill>
                  <a:srgbClr val="00A29E"/>
                </a:solidFill>
                <a:latin typeface="+mj-lt"/>
                <a:cs typeface="Segoe UI" panose="020B0502040204020203" pitchFamily="34" charset="0"/>
              </a:rPr>
              <a:t>linear</a:t>
            </a:r>
            <a:r>
              <a:rPr lang="en-US" sz="2200" dirty="0">
                <a:solidFill>
                  <a:srgbClr val="00A29E"/>
                </a:solidFill>
                <a:latin typeface="+mj-lt"/>
                <a:cs typeface="Segoe UI" panose="020B0502040204020203" pitchFamily="34" charset="0"/>
              </a:rPr>
              <a:t> means "not branched".</a:t>
            </a: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Effect>
                      <a14:brightnessContrast bright="40000"/>
                    </a14:imgEffect>
                  </a14:imgLayer>
                </a14:imgProps>
              </a:ext>
            </a:extLst>
          </a:blip>
          <a:stretch>
            <a:fillRect/>
          </a:stretch>
        </p:blipFill>
        <p:spPr>
          <a:xfrm rot="14979393">
            <a:off x="6424612" y="3631455"/>
            <a:ext cx="2338388" cy="2354322"/>
          </a:xfrm>
          <a:prstGeom prst="rect">
            <a:avLst/>
          </a:prstGeom>
        </p:spPr>
      </p:pic>
    </p:spTree>
    <p:extLst>
      <p:ext uri="{BB962C8B-B14F-4D97-AF65-F5344CB8AC3E}">
        <p14:creationId xmlns:p14="http://schemas.microsoft.com/office/powerpoint/2010/main" val="153290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0"/>
            <a:ext cx="9144000" cy="6858000"/>
          </a:xfrm>
          <a:prstGeom prst="roundRect">
            <a:avLst/>
          </a:prstGeom>
          <a:solidFill>
            <a:schemeClr val="bg1">
              <a:alpha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p:txBody>
          <a:bodyPr/>
          <a:lstStyle/>
          <a:p>
            <a:pPr eaLnBrk="1" hangingPunct="1"/>
            <a:r>
              <a:rPr lang="en-US" dirty="0"/>
              <a:t> </a:t>
            </a:r>
          </a:p>
        </p:txBody>
      </p:sp>
      <p:sp>
        <p:nvSpPr>
          <p:cNvPr id="3" name="Content Placeholder 2"/>
          <p:cNvSpPr>
            <a:spLocks noGrp="1"/>
          </p:cNvSpPr>
          <p:nvPr>
            <p:ph idx="1"/>
          </p:nvPr>
        </p:nvSpPr>
        <p:spPr>
          <a:xfrm>
            <a:off x="413925" y="1543790"/>
            <a:ext cx="4959881" cy="1987658"/>
          </a:xfrm>
        </p:spPr>
        <p:txBody>
          <a:bodyPr rtlCol="0">
            <a:noAutofit/>
          </a:bodyPr>
          <a:lstStyle/>
          <a:p>
            <a:pPr eaLnBrk="1" fontAlgn="auto" hangingPunct="1">
              <a:spcAft>
                <a:spcPts val="0"/>
              </a:spcAft>
              <a:defRPr/>
            </a:pPr>
            <a:r>
              <a:rPr lang="en-US" sz="3000" dirty="0">
                <a:solidFill>
                  <a:srgbClr val="00A29E"/>
                </a:solidFill>
                <a:latin typeface="+mj-lt"/>
                <a:cs typeface="Segoe UI" panose="020B0502040204020203" pitchFamily="34" charset="0"/>
              </a:rPr>
              <a:t>A </a:t>
            </a:r>
            <a:r>
              <a:rPr lang="en-US" sz="3000" b="1" dirty="0">
                <a:ln>
                  <a:solidFill>
                    <a:srgbClr val="005C5A"/>
                  </a:solidFill>
                </a:ln>
                <a:solidFill>
                  <a:srgbClr val="FFC000"/>
                </a:solidFill>
                <a:latin typeface="+mj-lt"/>
                <a:cs typeface="Segoe UI" panose="020B0502040204020203" pitchFamily="34" charset="0"/>
              </a:rPr>
              <a:t>branched polymer chain </a:t>
            </a:r>
            <a:r>
              <a:rPr lang="en-US" sz="3000" dirty="0">
                <a:solidFill>
                  <a:srgbClr val="00A29E"/>
                </a:solidFill>
                <a:latin typeface="+mj-lt"/>
                <a:cs typeface="Segoe UI" panose="020B0502040204020203" pitchFamily="34" charset="0"/>
              </a:rPr>
              <a:t>has extra beginnings (or branches) along the chain and has lots of ends.</a:t>
            </a:r>
          </a:p>
          <a:p>
            <a:pPr eaLnBrk="1" fontAlgn="auto" hangingPunct="1">
              <a:spcAft>
                <a:spcPts val="0"/>
              </a:spcAft>
              <a:defRPr/>
            </a:pPr>
            <a:r>
              <a:rPr lang="en-US" sz="3000" dirty="0">
                <a:solidFill>
                  <a:srgbClr val="00A29E"/>
                </a:solidFill>
                <a:latin typeface="+mj-lt"/>
                <a:cs typeface="Segoe UI" panose="020B0502040204020203" pitchFamily="34" charset="0"/>
              </a:rPr>
              <a:t>No matter where you start, you cannot trace the entire polymer chain without backtracking.</a:t>
            </a:r>
          </a:p>
        </p:txBody>
      </p:sp>
      <p:sp>
        <p:nvSpPr>
          <p:cNvPr id="6" name="TextBox 5"/>
          <p:cNvSpPr txBox="1"/>
          <p:nvPr/>
        </p:nvSpPr>
        <p:spPr>
          <a:xfrm>
            <a:off x="457200" y="257522"/>
            <a:ext cx="8153400" cy="861774"/>
          </a:xfrm>
          <a:prstGeom prst="rect">
            <a:avLst/>
          </a:prstGeom>
          <a:noFill/>
        </p:spPr>
        <p:txBody>
          <a:bodyPr wrap="square" rtlCol="0">
            <a:spAutoFit/>
          </a:bodyPr>
          <a:lstStyle/>
          <a:p>
            <a:pPr algn="ctr"/>
            <a:r>
              <a:rPr lang="en-US" sz="5000" b="1" dirty="0">
                <a:ln w="19050">
                  <a:solidFill>
                    <a:srgbClr val="005C5A"/>
                  </a:solidFill>
                </a:ln>
                <a:solidFill>
                  <a:srgbClr val="FFC000"/>
                </a:solidFill>
                <a:latin typeface="+mj-lt"/>
                <a:ea typeface="Segoe UI Black" panose="020B0A02040204020203" pitchFamily="34" charset="0"/>
              </a:rPr>
              <a:t>Branched Polymer Chains</a:t>
            </a:r>
          </a:p>
        </p:txBody>
      </p:sp>
      <p:pic>
        <p:nvPicPr>
          <p:cNvPr id="8" name="Picture 6"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193" y="6306416"/>
            <a:ext cx="1603613" cy="457200"/>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duotone>
              <a:prstClr val="black"/>
              <a:srgbClr val="00FFFF">
                <a:tint val="45000"/>
                <a:satMod val="400000"/>
              </a:srgbClr>
            </a:duotone>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6628605">
            <a:off x="5163682" y="2285106"/>
            <a:ext cx="3720356" cy="3137010"/>
          </a:xfrm>
          <a:prstGeom prst="rect">
            <a:avLst/>
          </a:prstGeom>
        </p:spPr>
      </p:pic>
    </p:spTree>
    <p:extLst>
      <p:ext uri="{BB962C8B-B14F-4D97-AF65-F5344CB8AC3E}">
        <p14:creationId xmlns:p14="http://schemas.microsoft.com/office/powerpoint/2010/main" val="2960122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1135</Words>
  <Application>Microsoft Macintosh PowerPoint</Application>
  <PresentationFormat>On-screen Show (4:3)</PresentationFormat>
  <Paragraphs>100</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Segoe UI Black</vt:lpstr>
      <vt:lpstr>Calibri</vt:lpstr>
      <vt:lpstr>Arial</vt:lpstr>
      <vt:lpstr>Segoe UI</vt:lpstr>
      <vt:lpstr>Arial Rounded MT Bold</vt:lpstr>
      <vt:lpstr>Agent Orange</vt:lpstr>
      <vt:lpstr>AlphaFridgeMagnets </vt:lpstr>
      <vt:lpstr>Office Theme</vt:lpstr>
      <vt:lpstr>Polymers</vt:lpstr>
      <vt:lpstr>What’s in a name?</vt:lpstr>
      <vt:lpstr>What is a Polymer?</vt:lpstr>
      <vt:lpstr>Polymers are Everywhere!</vt:lpstr>
      <vt:lpstr>Types of Polymers</vt:lpstr>
      <vt:lpstr>Polymer Properties</vt:lpstr>
      <vt:lpstr> </vt:lpstr>
      <vt:lpstr> </vt:lpstr>
      <vt:lpstr> </vt:lpstr>
      <vt:lpstr> </vt:lpstr>
      <vt:lpstr> </vt:lpstr>
      <vt:lpstr> </vt:lpstr>
      <vt:lpstr> </vt:lpstr>
      <vt:lpstr>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Polymers</dc:title>
  <dc:creator>Education</dc:creator>
  <cp:lastModifiedBy>Kristine Carter</cp:lastModifiedBy>
  <cp:revision>161</cp:revision>
  <dcterms:created xsi:type="dcterms:W3CDTF">2010-03-12T02:04:17Z</dcterms:created>
  <dcterms:modified xsi:type="dcterms:W3CDTF">2022-01-31T18:23:04Z</dcterms:modified>
</cp:coreProperties>
</file>